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66"/>
  </p:notesMasterIdLst>
  <p:sldIdLst>
    <p:sldId id="307" r:id="rId2"/>
    <p:sldId id="306" r:id="rId3"/>
    <p:sldId id="317" r:id="rId4"/>
    <p:sldId id="256" r:id="rId5"/>
    <p:sldId id="309" r:id="rId6"/>
    <p:sldId id="310" r:id="rId7"/>
    <p:sldId id="311" r:id="rId8"/>
    <p:sldId id="330" r:id="rId9"/>
    <p:sldId id="312" r:id="rId10"/>
    <p:sldId id="313" r:id="rId11"/>
    <p:sldId id="331" r:id="rId12"/>
    <p:sldId id="282" r:id="rId13"/>
    <p:sldId id="332" r:id="rId14"/>
    <p:sldId id="283" r:id="rId15"/>
    <p:sldId id="258" r:id="rId16"/>
    <p:sldId id="333" r:id="rId17"/>
    <p:sldId id="277" r:id="rId18"/>
    <p:sldId id="314" r:id="rId19"/>
    <p:sldId id="315" r:id="rId20"/>
    <p:sldId id="276" r:id="rId21"/>
    <p:sldId id="321" r:id="rId22"/>
    <p:sldId id="259" r:id="rId23"/>
    <p:sldId id="273" r:id="rId24"/>
    <p:sldId id="272" r:id="rId25"/>
    <p:sldId id="334" r:id="rId26"/>
    <p:sldId id="278" r:id="rId27"/>
    <p:sldId id="257" r:id="rId28"/>
    <p:sldId id="308" r:id="rId29"/>
    <p:sldId id="260" r:id="rId30"/>
    <p:sldId id="280" r:id="rId31"/>
    <p:sldId id="335" r:id="rId32"/>
    <p:sldId id="281" r:id="rId33"/>
    <p:sldId id="261" r:id="rId34"/>
    <p:sldId id="262" r:id="rId35"/>
    <p:sldId id="287" r:id="rId36"/>
    <p:sldId id="288" r:id="rId37"/>
    <p:sldId id="263" r:id="rId38"/>
    <p:sldId id="289" r:id="rId39"/>
    <p:sldId id="290" r:id="rId40"/>
    <p:sldId id="292" r:id="rId41"/>
    <p:sldId id="291" r:id="rId42"/>
    <p:sldId id="265" r:id="rId43"/>
    <p:sldId id="320" r:id="rId44"/>
    <p:sldId id="274" r:id="rId45"/>
    <p:sldId id="275" r:id="rId46"/>
    <p:sldId id="266" r:id="rId47"/>
    <p:sldId id="322" r:id="rId48"/>
    <p:sldId id="323" r:id="rId49"/>
    <p:sldId id="326" r:id="rId50"/>
    <p:sldId id="327" r:id="rId51"/>
    <p:sldId id="324" r:id="rId52"/>
    <p:sldId id="325" r:id="rId53"/>
    <p:sldId id="267" r:id="rId54"/>
    <p:sldId id="296" r:id="rId55"/>
    <p:sldId id="297" r:id="rId56"/>
    <p:sldId id="318" r:id="rId57"/>
    <p:sldId id="302" r:id="rId58"/>
    <p:sldId id="303" r:id="rId59"/>
    <p:sldId id="304" r:id="rId60"/>
    <p:sldId id="300" r:id="rId61"/>
    <p:sldId id="271" r:id="rId62"/>
    <p:sldId id="329" r:id="rId63"/>
    <p:sldId id="328" r:id="rId64"/>
    <p:sldId id="305" r:id="rId65"/>
  </p:sldIdLst>
  <p:sldSz cx="9144000" cy="6858000" type="screen4x3"/>
  <p:notesSz cx="6858000" cy="994568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63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FA2BDDD7-C23E-465F-A006-A353FBFE8334}" type="datetimeFigureOut">
              <a:rPr lang="de-DE" smtClean="0"/>
              <a:t>07.06.2015</a:t>
            </a:fld>
            <a:endParaRPr lang="de-DE"/>
          </a:p>
        </p:txBody>
      </p:sp>
      <p:sp>
        <p:nvSpPr>
          <p:cNvPr id="4" name="Folienbildplatzhalter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724202"/>
            <a:ext cx="5486400" cy="447556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E5BA657E-C5F3-4C85-80EF-33475F5F8339}" type="slidenum">
              <a:rPr lang="de-DE" smtClean="0"/>
              <a:t>‹Nr.›</a:t>
            </a:fld>
            <a:endParaRPr lang="de-DE"/>
          </a:p>
        </p:txBody>
      </p:sp>
    </p:spTree>
    <p:extLst>
      <p:ext uri="{BB962C8B-B14F-4D97-AF65-F5344CB8AC3E}">
        <p14:creationId xmlns:p14="http://schemas.microsoft.com/office/powerpoint/2010/main" val="2465520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5BA657E-C5F3-4C85-80EF-33475F5F8339}" type="slidenum">
              <a:rPr lang="de-DE" smtClean="0"/>
              <a:t>17</a:t>
            </a:fld>
            <a:endParaRPr lang="de-DE"/>
          </a:p>
        </p:txBody>
      </p:sp>
    </p:spTree>
    <p:extLst>
      <p:ext uri="{BB962C8B-B14F-4D97-AF65-F5344CB8AC3E}">
        <p14:creationId xmlns:p14="http://schemas.microsoft.com/office/powerpoint/2010/main" val="7512588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de-DE" smtClean="0"/>
              <a:t>Titelmasterformat durch Klicken bearbeiten</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5EB720D3-3A40-403D-B764-EB8CAC7720CE}" type="datetimeFigureOut">
              <a:rPr lang="de-DE" smtClean="0"/>
              <a:t>07.06.2015</a:t>
            </a:fld>
            <a:endParaRPr lang="de-DE"/>
          </a:p>
        </p:txBody>
      </p:sp>
      <p:sp>
        <p:nvSpPr>
          <p:cNvPr id="5" name="Footer Placeholder 4"/>
          <p:cNvSpPr>
            <a:spLocks noGrp="1"/>
          </p:cNvSpPr>
          <p:nvPr>
            <p:ph type="ftr" sz="quarter" idx="11"/>
          </p:nvPr>
        </p:nvSpPr>
        <p:spPr>
          <a:xfrm>
            <a:off x="1174044" y="5357592"/>
            <a:ext cx="5034845" cy="365125"/>
          </a:xfrm>
        </p:spPr>
        <p:txBody>
          <a:bodyPr/>
          <a:lstStyle/>
          <a:p>
            <a:endParaRPr lang="de-DE"/>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D100D958-AE0D-4BA2-9781-AE2024101079}" type="slidenum">
              <a:rPr lang="de-DE" smtClean="0"/>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Vertical Text Placeholder 2"/>
          <p:cNvSpPr>
            <a:spLocks noGrp="1"/>
          </p:cNvSpPr>
          <p:nvPr>
            <p:ph type="body" orient="vert" idx="1"/>
          </p:nvPr>
        </p:nvSpPr>
        <p:spPr/>
        <p:txBody>
          <a:bodyPr vert="eaVert" anchor="ct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fld id="{5EB720D3-3A40-403D-B764-EB8CAC7720CE}" type="datetimeFigureOut">
              <a:rPr lang="de-DE" smtClean="0"/>
              <a:t>07.06.2015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100D958-AE0D-4BA2-9781-AE2024101079}" type="slidenum">
              <a:rPr lang="de-DE" smtClean="0"/>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fld id="{5EB720D3-3A40-403D-B764-EB8CAC7720CE}" type="datetimeFigureOut">
              <a:rPr lang="de-DE" smtClean="0"/>
              <a:t>07.06.2015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100D958-AE0D-4BA2-9781-AE2024101079}" type="slidenum">
              <a:rPr lang="de-DE" smtClean="0"/>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Content Placehold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fld id="{5EB720D3-3A40-403D-B764-EB8CAC7720CE}" type="datetimeFigureOut">
              <a:rPr lang="de-DE" smtClean="0"/>
              <a:t>07.06.2015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100D958-AE0D-4BA2-9781-AE2024101079}" type="slidenum">
              <a:rPr lang="de-DE" smtClean="0"/>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de-DE" smtClean="0"/>
              <a:t>Titelmasterformat durch Klicken bearbeiten</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5EB720D3-3A40-403D-B764-EB8CAC7720CE}" type="datetimeFigureOut">
              <a:rPr lang="de-DE" smtClean="0"/>
              <a:t>07.06.2015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100D958-AE0D-4BA2-9781-AE2024101079}" type="slidenum">
              <a:rPr lang="de-DE" smtClean="0"/>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5" name="Date Placeholder 4"/>
          <p:cNvSpPr>
            <a:spLocks noGrp="1"/>
          </p:cNvSpPr>
          <p:nvPr>
            <p:ph type="dt" sz="half" idx="10"/>
          </p:nvPr>
        </p:nvSpPr>
        <p:spPr/>
        <p:txBody>
          <a:bodyPr/>
          <a:lstStyle/>
          <a:p>
            <a:fld id="{5EB720D3-3A40-403D-B764-EB8CAC7720CE}" type="datetimeFigureOut">
              <a:rPr lang="de-DE" smtClean="0"/>
              <a:t>07.06.2015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D100D958-AE0D-4BA2-9781-AE2024101079}" type="slidenum">
              <a:rPr lang="de-DE" smtClean="0"/>
              <a:t>‹Nr.›</a:t>
            </a:fld>
            <a:endParaRPr lang="de-DE"/>
          </a:p>
        </p:txBody>
      </p:sp>
      <p:sp>
        <p:nvSpPr>
          <p:cNvPr id="9" name="Content Placeholder 8"/>
          <p:cNvSpPr>
            <a:spLocks noGrp="1"/>
          </p:cNvSpPr>
          <p:nvPr>
            <p:ph sz="quarter" idx="13"/>
          </p:nvPr>
        </p:nvSpPr>
        <p:spPr>
          <a:xfrm>
            <a:off x="1298448" y="2121407"/>
            <a:ext cx="3200400" cy="3602736"/>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Titelmasterformat durch Klicken bearbeiten</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7" name="Date Placeholder 6"/>
          <p:cNvSpPr>
            <a:spLocks noGrp="1"/>
          </p:cNvSpPr>
          <p:nvPr>
            <p:ph type="dt" sz="half" idx="10"/>
          </p:nvPr>
        </p:nvSpPr>
        <p:spPr/>
        <p:txBody>
          <a:bodyPr/>
          <a:lstStyle/>
          <a:p>
            <a:fld id="{5EB720D3-3A40-403D-B764-EB8CAC7720CE}" type="datetimeFigureOut">
              <a:rPr lang="de-DE" smtClean="0"/>
              <a:t>07.06.2015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D100D958-AE0D-4BA2-9781-AE2024101079}" type="slidenum">
              <a:rPr lang="de-DE" smtClean="0"/>
              <a:t>‹Nr.›</a:t>
            </a:fld>
            <a:endParaRPr lang="de-DE"/>
          </a:p>
        </p:txBody>
      </p:sp>
      <p:sp>
        <p:nvSpPr>
          <p:cNvPr id="11" name="Content Placeholder 10"/>
          <p:cNvSpPr>
            <a:spLocks noGrp="1"/>
          </p:cNvSpPr>
          <p:nvPr>
            <p:ph sz="quarter" idx="13"/>
          </p:nvPr>
        </p:nvSpPr>
        <p:spPr>
          <a:xfrm>
            <a:off x="1298448" y="2944368"/>
            <a:ext cx="3227832" cy="2779776"/>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Date Placeholder 2"/>
          <p:cNvSpPr>
            <a:spLocks noGrp="1"/>
          </p:cNvSpPr>
          <p:nvPr>
            <p:ph type="dt" sz="half" idx="10"/>
          </p:nvPr>
        </p:nvSpPr>
        <p:spPr/>
        <p:txBody>
          <a:bodyPr/>
          <a:lstStyle/>
          <a:p>
            <a:fld id="{5EB720D3-3A40-403D-B764-EB8CAC7720CE}" type="datetimeFigureOut">
              <a:rPr lang="de-DE" smtClean="0"/>
              <a:t>07.06.2015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D100D958-AE0D-4BA2-9781-AE2024101079}" type="slidenum">
              <a:rPr lang="de-DE" smtClean="0"/>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B720D3-3A40-403D-B764-EB8CAC7720CE}" type="datetimeFigureOut">
              <a:rPr lang="de-DE" smtClean="0"/>
              <a:t>07.06.2015</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D100D958-AE0D-4BA2-9781-AE2024101079}"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de-DE" smtClean="0"/>
              <a:t>Titelmasterformat durch Klicken bearbeiten</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a:xfrm rot="60000">
            <a:off x="6341698" y="5885672"/>
            <a:ext cx="1213821" cy="365125"/>
          </a:xfrm>
        </p:spPr>
        <p:txBody>
          <a:bodyPr/>
          <a:lstStyle/>
          <a:p>
            <a:fld id="{5EB720D3-3A40-403D-B764-EB8CAC7720CE}" type="datetimeFigureOut">
              <a:rPr lang="de-DE" smtClean="0"/>
              <a:t>07.06.2015</a:t>
            </a:fld>
            <a:endParaRPr lang="de-DE"/>
          </a:p>
        </p:txBody>
      </p:sp>
      <p:sp>
        <p:nvSpPr>
          <p:cNvPr id="6" name="Footer Placeholder 5"/>
          <p:cNvSpPr>
            <a:spLocks noGrp="1"/>
          </p:cNvSpPr>
          <p:nvPr>
            <p:ph type="ftr" sz="quarter" idx="11"/>
          </p:nvPr>
        </p:nvSpPr>
        <p:spPr>
          <a:xfrm rot="-60000">
            <a:off x="914554" y="5829261"/>
            <a:ext cx="3522607" cy="365125"/>
          </a:xfrm>
        </p:spPr>
        <p:txBody>
          <a:bodyPr/>
          <a:lstStyle/>
          <a:p>
            <a:endParaRPr lang="de-DE"/>
          </a:p>
        </p:txBody>
      </p:sp>
      <p:sp>
        <p:nvSpPr>
          <p:cNvPr id="7" name="Slide Number Placeholder 6"/>
          <p:cNvSpPr>
            <a:spLocks noGrp="1"/>
          </p:cNvSpPr>
          <p:nvPr>
            <p:ph type="sldNum" sz="quarter" idx="12"/>
          </p:nvPr>
        </p:nvSpPr>
        <p:spPr>
          <a:xfrm rot="60000">
            <a:off x="7557313" y="5896961"/>
            <a:ext cx="554023" cy="365125"/>
          </a:xfrm>
        </p:spPr>
        <p:txBody>
          <a:bodyPr/>
          <a:lstStyle/>
          <a:p>
            <a:fld id="{D100D958-AE0D-4BA2-9781-AE2024101079}" type="slidenum">
              <a:rPr lang="de-DE" smtClean="0"/>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de-DE" smtClean="0"/>
              <a:t>Titelmasterformat durch Klicken bearbeiten</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a:xfrm rot="60000">
            <a:off x="6345936" y="5888737"/>
            <a:ext cx="1213821" cy="365125"/>
          </a:xfrm>
        </p:spPr>
        <p:txBody>
          <a:bodyPr/>
          <a:lstStyle/>
          <a:p>
            <a:fld id="{5EB720D3-3A40-403D-B764-EB8CAC7720CE}" type="datetimeFigureOut">
              <a:rPr lang="de-DE" smtClean="0"/>
              <a:t>07.06.2015</a:t>
            </a:fld>
            <a:endParaRPr lang="de-DE"/>
          </a:p>
        </p:txBody>
      </p:sp>
      <p:sp>
        <p:nvSpPr>
          <p:cNvPr id="6" name="Footer Placeholder 5"/>
          <p:cNvSpPr>
            <a:spLocks noGrp="1"/>
          </p:cNvSpPr>
          <p:nvPr>
            <p:ph type="ftr" sz="quarter" idx="11"/>
          </p:nvPr>
        </p:nvSpPr>
        <p:spPr>
          <a:xfrm rot="-60000">
            <a:off x="914569" y="5831037"/>
            <a:ext cx="3319043" cy="365125"/>
          </a:xfrm>
        </p:spPr>
        <p:txBody>
          <a:bodyPr/>
          <a:lstStyle/>
          <a:p>
            <a:endParaRPr lang="de-DE"/>
          </a:p>
        </p:txBody>
      </p:sp>
      <p:sp>
        <p:nvSpPr>
          <p:cNvPr id="7" name="Slide Number Placeholder 6"/>
          <p:cNvSpPr>
            <a:spLocks noGrp="1"/>
          </p:cNvSpPr>
          <p:nvPr>
            <p:ph type="sldNum" sz="quarter" idx="12"/>
          </p:nvPr>
        </p:nvSpPr>
        <p:spPr>
          <a:xfrm rot="60000">
            <a:off x="7562089" y="5900026"/>
            <a:ext cx="554023" cy="365125"/>
          </a:xfrm>
        </p:spPr>
        <p:txBody>
          <a:bodyPr/>
          <a:lstStyle/>
          <a:p>
            <a:fld id="{D100D958-AE0D-4BA2-9781-AE2024101079}" type="slidenum">
              <a:rPr lang="de-DE" smtClean="0"/>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5EB720D3-3A40-403D-B764-EB8CAC7720CE}" type="datetimeFigureOut">
              <a:rPr lang="de-DE" smtClean="0"/>
              <a:t>07.06.2015</a:t>
            </a:fld>
            <a:endParaRPr lang="de-DE"/>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de-DE"/>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D100D958-AE0D-4BA2-9781-AE2024101079}" type="slidenum">
              <a:rPr lang="de-DE" smtClean="0"/>
              <a:t>‹Nr.›</a:t>
            </a:fld>
            <a:endParaRPr lang="de-DE"/>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www.bibel-online.net/buch/elberfelder_1905/roemer/2/#1"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727201" y="0"/>
            <a:ext cx="5723468" cy="1828090"/>
          </a:xfrm>
        </p:spPr>
        <p:txBody>
          <a:bodyPr>
            <a:normAutofit/>
          </a:bodyPr>
          <a:lstStyle/>
          <a:p>
            <a:endParaRPr lang="de-DE" sz="2800" dirty="0"/>
          </a:p>
        </p:txBody>
      </p:sp>
      <p:sp>
        <p:nvSpPr>
          <p:cNvPr id="4" name="Rechteck 3"/>
          <p:cNvSpPr/>
          <p:nvPr/>
        </p:nvSpPr>
        <p:spPr>
          <a:xfrm>
            <a:off x="2286000" y="2136339"/>
            <a:ext cx="4572000" cy="2585323"/>
          </a:xfrm>
          <a:prstGeom prst="rect">
            <a:avLst/>
          </a:prstGeom>
        </p:spPr>
        <p:txBody>
          <a:bodyPr>
            <a:spAutoFit/>
          </a:bodyPr>
          <a:lstStyle/>
          <a:p>
            <a:r>
              <a:rPr lang="de-DE" b="1" dirty="0">
                <a:solidFill>
                  <a:srgbClr val="666666"/>
                </a:solidFill>
                <a:latin typeface="Arial"/>
              </a:rPr>
              <a:t>Das Vater unser </a:t>
            </a:r>
            <a:endParaRPr lang="de-DE" b="1" dirty="0" smtClean="0">
              <a:solidFill>
                <a:srgbClr val="666666"/>
              </a:solidFill>
              <a:latin typeface="Arial"/>
            </a:endParaRPr>
          </a:p>
          <a:p>
            <a:r>
              <a:rPr lang="de-DE" b="1" dirty="0" smtClean="0">
                <a:solidFill>
                  <a:srgbClr val="666666"/>
                </a:solidFill>
                <a:latin typeface="Arial"/>
              </a:rPr>
              <a:t>als </a:t>
            </a:r>
            <a:r>
              <a:rPr lang="de-DE" b="1" dirty="0">
                <a:solidFill>
                  <a:srgbClr val="666666"/>
                </a:solidFill>
                <a:latin typeface="Arial"/>
              </a:rPr>
              <a:t>Hilfe und Richtschnur</a:t>
            </a:r>
            <a:endParaRPr lang="de-DE" dirty="0">
              <a:solidFill>
                <a:srgbClr val="666666"/>
              </a:solidFill>
              <a:latin typeface="Arial"/>
            </a:endParaRPr>
          </a:p>
          <a:p>
            <a:r>
              <a:rPr lang="de-DE" b="1" dirty="0">
                <a:solidFill>
                  <a:srgbClr val="666666"/>
                </a:solidFill>
                <a:latin typeface="Arial"/>
              </a:rPr>
              <a:t>in der Seniorenheimseelsorge</a:t>
            </a:r>
            <a:endParaRPr lang="de-DE" dirty="0">
              <a:solidFill>
                <a:srgbClr val="666666"/>
              </a:solidFill>
              <a:latin typeface="Arial"/>
            </a:endParaRPr>
          </a:p>
          <a:p>
            <a:r>
              <a:rPr lang="de-DE" b="1" dirty="0">
                <a:solidFill>
                  <a:srgbClr val="666666"/>
                </a:solidFill>
                <a:latin typeface="Arial"/>
              </a:rPr>
              <a:t/>
            </a:r>
            <a:br>
              <a:rPr lang="de-DE" b="1" dirty="0">
                <a:solidFill>
                  <a:srgbClr val="666666"/>
                </a:solidFill>
                <a:latin typeface="Arial"/>
              </a:rPr>
            </a:br>
            <a:endParaRPr lang="de-DE" dirty="0">
              <a:solidFill>
                <a:srgbClr val="666666"/>
              </a:solidFill>
              <a:latin typeface="Arial"/>
            </a:endParaRPr>
          </a:p>
          <a:p>
            <a:r>
              <a:rPr lang="de-DE" b="1" dirty="0">
                <a:solidFill>
                  <a:srgbClr val="666666"/>
                </a:solidFill>
                <a:latin typeface="Arial"/>
              </a:rPr>
              <a:t>Wann: vom 09.06.2015  um 9 Uhr bis 10.06.2015 um 16 Uhr</a:t>
            </a:r>
            <a:endParaRPr lang="de-DE" dirty="0">
              <a:solidFill>
                <a:srgbClr val="666666"/>
              </a:solidFill>
              <a:latin typeface="Arial"/>
            </a:endParaRPr>
          </a:p>
          <a:p>
            <a:r>
              <a:rPr lang="de-DE" b="1" dirty="0">
                <a:solidFill>
                  <a:srgbClr val="666666"/>
                </a:solidFill>
                <a:latin typeface="Arial"/>
              </a:rPr>
              <a:t>Wo:      Kloster </a:t>
            </a:r>
            <a:r>
              <a:rPr lang="de-DE" b="1" dirty="0" err="1">
                <a:solidFill>
                  <a:srgbClr val="666666"/>
                </a:solidFill>
                <a:latin typeface="Arial"/>
              </a:rPr>
              <a:t>Plankstetten</a:t>
            </a:r>
            <a:endParaRPr lang="de-DE" dirty="0">
              <a:solidFill>
                <a:srgbClr val="666666"/>
              </a:solidFill>
              <a:latin typeface="Arial"/>
            </a:endParaRPr>
          </a:p>
          <a:p>
            <a:r>
              <a:rPr lang="de-DE" b="1" dirty="0">
                <a:solidFill>
                  <a:srgbClr val="666666"/>
                </a:solidFill>
                <a:latin typeface="Arial"/>
              </a:rPr>
              <a:t>             92334 </a:t>
            </a:r>
            <a:r>
              <a:rPr lang="de-DE" b="1" dirty="0" err="1">
                <a:solidFill>
                  <a:srgbClr val="666666"/>
                </a:solidFill>
                <a:latin typeface="Arial"/>
              </a:rPr>
              <a:t>Berching-Plankstetten</a:t>
            </a:r>
            <a:endParaRPr lang="de-DE" b="0" i="0" dirty="0">
              <a:solidFill>
                <a:srgbClr val="666666"/>
              </a:solidFill>
              <a:effectLst/>
              <a:latin typeface="Arial"/>
            </a:endParaRPr>
          </a:p>
        </p:txBody>
      </p:sp>
    </p:spTree>
    <p:extLst>
      <p:ext uri="{BB962C8B-B14F-4D97-AF65-F5344CB8AC3E}">
        <p14:creationId xmlns:p14="http://schemas.microsoft.com/office/powerpoint/2010/main" val="2460177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1583012"/>
            <a:ext cx="7488832" cy="4663375"/>
          </a:xfrm>
        </p:spPr>
      </p:pic>
    </p:spTree>
    <p:extLst>
      <p:ext uri="{BB962C8B-B14F-4D97-AF65-F5344CB8AC3E}">
        <p14:creationId xmlns:p14="http://schemas.microsoft.com/office/powerpoint/2010/main" val="2230319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5023" y="817582"/>
            <a:ext cx="6965245" cy="4483626"/>
          </a:xfrm>
        </p:spPr>
        <p:txBody>
          <a:bodyPr>
            <a:noAutofit/>
          </a:bodyPr>
          <a:lstStyle/>
          <a:p>
            <a:r>
              <a:rPr lang="de-DE" sz="9600" dirty="0" smtClean="0"/>
              <a:t>Vater</a:t>
            </a:r>
            <a:endParaRPr lang="de-DE" sz="9600" dirty="0"/>
          </a:p>
        </p:txBody>
      </p:sp>
    </p:spTree>
    <p:extLst>
      <p:ext uri="{BB962C8B-B14F-4D97-AF65-F5344CB8AC3E}">
        <p14:creationId xmlns:p14="http://schemas.microsoft.com/office/powerpoint/2010/main" val="1775394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Vater</a:t>
            </a:r>
            <a:endParaRPr lang="de-DE" dirty="0"/>
          </a:p>
        </p:txBody>
      </p:sp>
      <p:sp>
        <p:nvSpPr>
          <p:cNvPr id="3" name="Inhaltsplatzhalter 2"/>
          <p:cNvSpPr>
            <a:spLocks noGrp="1"/>
          </p:cNvSpPr>
          <p:nvPr>
            <p:ph idx="1"/>
          </p:nvPr>
        </p:nvSpPr>
        <p:spPr/>
        <p:txBody>
          <a:bodyPr/>
          <a:lstStyle/>
          <a:p>
            <a:pPr marL="0" indent="0">
              <a:buNone/>
            </a:pPr>
            <a:r>
              <a:rPr lang="de-DE" dirty="0" smtClean="0"/>
              <a:t>Wortverbindungen mit dem Wort Vater suchen:</a:t>
            </a:r>
          </a:p>
          <a:p>
            <a:pPr marL="0" indent="0">
              <a:buNone/>
            </a:pPr>
            <a:endParaRPr lang="de-DE" dirty="0" smtClean="0"/>
          </a:p>
        </p:txBody>
      </p:sp>
    </p:spTree>
    <p:extLst>
      <p:ext uri="{BB962C8B-B14F-4D97-AF65-F5344CB8AC3E}">
        <p14:creationId xmlns:p14="http://schemas.microsoft.com/office/powerpoint/2010/main" val="27328484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Vater</a:t>
            </a:r>
            <a:endParaRPr lang="de-DE" dirty="0"/>
          </a:p>
        </p:txBody>
      </p:sp>
      <p:sp>
        <p:nvSpPr>
          <p:cNvPr id="3" name="Inhaltsplatzhalter 2"/>
          <p:cNvSpPr>
            <a:spLocks noGrp="1"/>
          </p:cNvSpPr>
          <p:nvPr>
            <p:ph idx="1"/>
          </p:nvPr>
        </p:nvSpPr>
        <p:spPr/>
        <p:txBody>
          <a:bodyPr/>
          <a:lstStyle/>
          <a:p>
            <a:pPr marL="0" indent="0">
              <a:buNone/>
            </a:pPr>
            <a:r>
              <a:rPr lang="de-DE" dirty="0" smtClean="0"/>
              <a:t>Wortverbindungen mit dem Wort Vater suchen:</a:t>
            </a:r>
          </a:p>
          <a:p>
            <a:pPr marL="0" indent="0">
              <a:buNone/>
            </a:pPr>
            <a:endParaRPr lang="de-DE" dirty="0" smtClean="0"/>
          </a:p>
          <a:p>
            <a:pPr marL="0" indent="0">
              <a:buNone/>
            </a:pPr>
            <a:r>
              <a:rPr lang="de-DE" dirty="0" smtClean="0"/>
              <a:t>Vaterschaft, Vaterschaftsklage, Vaterland, Vaterliebe, Vatermord, Urvater, Himmelsvater, Vatergott, Gott Vater, Rabenvater, Gevatter (Tod), väterlich, Vatertag, Stiefvater, Großvater, Urgroßvater</a:t>
            </a:r>
            <a:endParaRPr lang="de-DE" dirty="0"/>
          </a:p>
        </p:txBody>
      </p:sp>
    </p:spTree>
    <p:extLst>
      <p:ext uri="{BB962C8B-B14F-4D97-AF65-F5344CB8AC3E}">
        <p14:creationId xmlns:p14="http://schemas.microsoft.com/office/powerpoint/2010/main" val="9466898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Vater</a:t>
            </a:r>
            <a:endParaRPr lang="de-DE" dirty="0"/>
          </a:p>
        </p:txBody>
      </p:sp>
      <p:sp>
        <p:nvSpPr>
          <p:cNvPr id="3" name="Inhaltsplatzhalter 2"/>
          <p:cNvSpPr>
            <a:spLocks noGrp="1"/>
          </p:cNvSpPr>
          <p:nvPr>
            <p:ph idx="1"/>
          </p:nvPr>
        </p:nvSpPr>
        <p:spPr/>
        <p:txBody>
          <a:bodyPr/>
          <a:lstStyle/>
          <a:p>
            <a:r>
              <a:rPr lang="de-DE" dirty="0" smtClean="0"/>
              <a:t>Suchen sie sich einen Partner/in:</a:t>
            </a:r>
          </a:p>
          <a:p>
            <a:r>
              <a:rPr lang="de-DE" dirty="0" smtClean="0"/>
              <a:t>Einer ist der Vater, einer das Kind.</a:t>
            </a:r>
          </a:p>
          <a:p>
            <a:r>
              <a:rPr lang="de-DE" dirty="0" smtClean="0"/>
              <a:t>Gehen sie durch den Raum.</a:t>
            </a:r>
          </a:p>
          <a:p>
            <a:endParaRPr lang="de-DE" dirty="0" smtClean="0"/>
          </a:p>
          <a:p>
            <a:r>
              <a:rPr lang="de-DE" dirty="0" smtClean="0"/>
              <a:t>Der Vater folgt dem Kind.</a:t>
            </a:r>
          </a:p>
          <a:p>
            <a:r>
              <a:rPr lang="de-DE" dirty="0" smtClean="0"/>
              <a:t>Der </a:t>
            </a:r>
            <a:r>
              <a:rPr lang="de-DE" dirty="0"/>
              <a:t>V</a:t>
            </a:r>
            <a:r>
              <a:rPr lang="de-DE" dirty="0" smtClean="0"/>
              <a:t>ater geht mit dem Kind.</a:t>
            </a:r>
          </a:p>
          <a:p>
            <a:r>
              <a:rPr lang="de-DE" dirty="0" smtClean="0"/>
              <a:t>Der Vater geht vor dem Kind.</a:t>
            </a:r>
          </a:p>
          <a:p>
            <a:r>
              <a:rPr lang="de-DE" dirty="0" smtClean="0"/>
              <a:t>der Vater führt das Kind.</a:t>
            </a:r>
            <a:endParaRPr lang="de-DE" dirty="0"/>
          </a:p>
        </p:txBody>
      </p:sp>
    </p:spTree>
    <p:extLst>
      <p:ext uri="{BB962C8B-B14F-4D97-AF65-F5344CB8AC3E}">
        <p14:creationId xmlns:p14="http://schemas.microsoft.com/office/powerpoint/2010/main" val="27328484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Vater</a:t>
            </a:r>
            <a:endParaRPr lang="de-DE" dirty="0"/>
          </a:p>
        </p:txBody>
      </p:sp>
      <p:sp>
        <p:nvSpPr>
          <p:cNvPr id="3" name="Inhaltsplatzhalter 2"/>
          <p:cNvSpPr>
            <a:spLocks noGrp="1"/>
          </p:cNvSpPr>
          <p:nvPr>
            <p:ph idx="1"/>
          </p:nvPr>
        </p:nvSpPr>
        <p:spPr/>
        <p:txBody>
          <a:bodyPr>
            <a:normAutofit/>
          </a:bodyPr>
          <a:lstStyle/>
          <a:p>
            <a:r>
              <a:rPr lang="de-DE" dirty="0" smtClean="0"/>
              <a:t>Erinnern:</a:t>
            </a:r>
          </a:p>
          <a:p>
            <a:pPr marL="0" indent="0">
              <a:buNone/>
            </a:pPr>
            <a:r>
              <a:rPr lang="de-DE" dirty="0" smtClean="0"/>
              <a:t>Welche Erinnerungen, Erfahrungen verbinden sie mit ihrem Vater?</a:t>
            </a:r>
          </a:p>
          <a:p>
            <a:pPr marL="0" indent="0">
              <a:buNone/>
            </a:pPr>
            <a:r>
              <a:rPr lang="de-DE" dirty="0" smtClean="0"/>
              <a:t>Welche Rollen hatte ihr Vater?</a:t>
            </a:r>
          </a:p>
          <a:p>
            <a:pPr marL="0" indent="0">
              <a:buNone/>
            </a:pPr>
            <a:r>
              <a:rPr lang="de-DE" dirty="0" smtClean="0"/>
              <a:t>Welche Rollen haben Väter?</a:t>
            </a:r>
          </a:p>
          <a:p>
            <a:pPr marL="0" indent="0">
              <a:buNone/>
            </a:pPr>
            <a:endParaRPr lang="de-DE" dirty="0"/>
          </a:p>
        </p:txBody>
      </p:sp>
    </p:spTree>
    <p:extLst>
      <p:ext uri="{BB962C8B-B14F-4D97-AF65-F5344CB8AC3E}">
        <p14:creationId xmlns:p14="http://schemas.microsoft.com/office/powerpoint/2010/main" val="34916107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Vater</a:t>
            </a:r>
            <a:endParaRPr lang="de-DE" dirty="0"/>
          </a:p>
        </p:txBody>
      </p:sp>
      <p:sp>
        <p:nvSpPr>
          <p:cNvPr id="3" name="Inhaltsplatzhalter 2"/>
          <p:cNvSpPr>
            <a:spLocks noGrp="1"/>
          </p:cNvSpPr>
          <p:nvPr>
            <p:ph idx="1"/>
          </p:nvPr>
        </p:nvSpPr>
        <p:spPr/>
        <p:txBody>
          <a:bodyPr>
            <a:normAutofit fontScale="92500"/>
          </a:bodyPr>
          <a:lstStyle/>
          <a:p>
            <a:r>
              <a:rPr lang="de-DE" dirty="0" smtClean="0"/>
              <a:t>Erinnern:</a:t>
            </a:r>
          </a:p>
          <a:p>
            <a:pPr marL="0" indent="0">
              <a:buNone/>
            </a:pPr>
            <a:r>
              <a:rPr lang="de-DE" dirty="0" smtClean="0"/>
              <a:t>Welche Erinnerungen, Erfahrungen verbinden sie mit ihrem Vater?</a:t>
            </a:r>
          </a:p>
          <a:p>
            <a:pPr marL="0" indent="0">
              <a:buNone/>
            </a:pPr>
            <a:r>
              <a:rPr lang="de-DE" dirty="0" smtClean="0"/>
              <a:t>Welche Rollen hatte ihr Vater?</a:t>
            </a:r>
          </a:p>
          <a:p>
            <a:pPr marL="0" indent="0">
              <a:buNone/>
            </a:pPr>
            <a:r>
              <a:rPr lang="de-DE" dirty="0" smtClean="0"/>
              <a:t>Welche Rollen haben Väter?</a:t>
            </a:r>
          </a:p>
          <a:p>
            <a:pPr marL="0" indent="0">
              <a:buNone/>
            </a:pPr>
            <a:endParaRPr lang="de-DE" dirty="0"/>
          </a:p>
          <a:p>
            <a:pPr marL="0" indent="0">
              <a:buNone/>
            </a:pPr>
            <a:r>
              <a:rPr lang="de-DE" dirty="0" smtClean="0"/>
              <a:t>Beschützer, Ernährer, Autorität, Freund, Kamerad, Ratgeber, Wochendvater, Regelwächter, Unterstützer, Begleiter, Wertevermittler, Patriarch</a:t>
            </a:r>
            <a:endParaRPr lang="de-DE" dirty="0"/>
          </a:p>
        </p:txBody>
      </p:sp>
    </p:spTree>
    <p:extLst>
      <p:ext uri="{BB962C8B-B14F-4D97-AF65-F5344CB8AC3E}">
        <p14:creationId xmlns:p14="http://schemas.microsoft.com/office/powerpoint/2010/main" val="29562212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Vater</a:t>
            </a:r>
            <a:endParaRPr lang="de-DE" dirty="0"/>
          </a:p>
        </p:txBody>
      </p:sp>
      <p:sp>
        <p:nvSpPr>
          <p:cNvPr id="3" name="Inhaltsplatzhalter 2"/>
          <p:cNvSpPr>
            <a:spLocks noGrp="1"/>
          </p:cNvSpPr>
          <p:nvPr>
            <p:ph idx="1"/>
          </p:nvPr>
        </p:nvSpPr>
        <p:spPr/>
        <p:txBody>
          <a:bodyPr/>
          <a:lstStyle/>
          <a:p>
            <a:r>
              <a:rPr lang="de-DE" dirty="0" smtClean="0"/>
              <a:t>Hat sich die Rolle des Vaters in der Gesellschaft geändert?</a:t>
            </a:r>
          </a:p>
          <a:p>
            <a:r>
              <a:rPr lang="de-DE" dirty="0" smtClean="0"/>
              <a:t>Positiv- negativ?</a:t>
            </a:r>
          </a:p>
          <a:p>
            <a:endParaRPr lang="de-DE" dirty="0"/>
          </a:p>
          <a:p>
            <a:r>
              <a:rPr lang="de-DE" dirty="0" smtClean="0"/>
              <a:t>Wie sollte der ideale Vater sein?</a:t>
            </a:r>
            <a:endParaRPr lang="de-DE" dirty="0"/>
          </a:p>
        </p:txBody>
      </p:sp>
      <p:pic>
        <p:nvPicPr>
          <p:cNvPr id="1026" name="Picture 2" descr="C:\Users\Zimmermann\AppData\Local\Microsoft\Windows\Temporary Internet Files\Content.IE5\7GFAMF6L\Umriss_Brie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729234"/>
            <a:ext cx="7200900" cy="539953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Zimmermann\AppData\Local\Microsoft\Windows\Temporary Internet Files\Content.IE5\FLV1YDN1\Silhouette-of-a-man-9419-large[1].png"/>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3725916" y="975356"/>
            <a:ext cx="1692168" cy="4907287"/>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1403648" y="1268760"/>
            <a:ext cx="1944216" cy="369332"/>
          </a:xfrm>
          <a:prstGeom prst="rect">
            <a:avLst/>
          </a:prstGeom>
          <a:noFill/>
        </p:spPr>
        <p:txBody>
          <a:bodyPr wrap="square" rtlCol="0">
            <a:spAutoFit/>
          </a:bodyPr>
          <a:lstStyle/>
          <a:p>
            <a:r>
              <a:rPr lang="de-DE" dirty="0" smtClean="0"/>
              <a:t>Der ideale Vater</a:t>
            </a:r>
            <a:endParaRPr lang="de-DE" dirty="0"/>
          </a:p>
        </p:txBody>
      </p:sp>
    </p:spTree>
    <p:extLst>
      <p:ext uri="{BB962C8B-B14F-4D97-AF65-F5344CB8AC3E}">
        <p14:creationId xmlns:p14="http://schemas.microsoft.com/office/powerpoint/2010/main" val="19360840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11960" y="817582"/>
            <a:ext cx="3848308" cy="5059690"/>
          </a:xfrm>
        </p:spPr>
        <p:txBody>
          <a:bodyPr>
            <a:normAutofit/>
          </a:bodyPr>
          <a:lstStyle/>
          <a:p>
            <a:pPr algn="l"/>
            <a:r>
              <a:rPr lang="de-DE" sz="1300" dirty="0">
                <a:solidFill>
                  <a:srgbClr val="4F4C48"/>
                </a:solidFill>
                <a:latin typeface="Cambria"/>
              </a:rPr>
              <a:t>Ich will damit sagen: Solange der Erbe unmündig ist, unterscheidet er sich in keiner</a:t>
            </a:r>
            <a:r>
              <a:rPr lang="de-DE" dirty="0">
                <a:solidFill>
                  <a:srgbClr val="4F4C48"/>
                </a:solidFill>
                <a:latin typeface="Cambria"/>
              </a:rPr>
              <a:t> </a:t>
            </a:r>
            <a:r>
              <a:rPr lang="de-DE" sz="1300" dirty="0">
                <a:solidFill>
                  <a:srgbClr val="4F4C48"/>
                </a:solidFill>
                <a:latin typeface="Cambria"/>
              </a:rPr>
              <a:t>Hinsicht von einem Sklaven, obwohl er Herr ist über alles; </a:t>
            </a:r>
            <a:br>
              <a:rPr lang="de-DE" sz="1300" dirty="0">
                <a:solidFill>
                  <a:srgbClr val="4F4C48"/>
                </a:solidFill>
                <a:latin typeface="Cambria"/>
              </a:rPr>
            </a:br>
            <a:r>
              <a:rPr lang="de-DE" sz="1300" dirty="0">
                <a:solidFill>
                  <a:srgbClr val="2C478F"/>
                </a:solidFill>
                <a:latin typeface="Cambria"/>
              </a:rPr>
              <a:t>2</a:t>
            </a:r>
            <a:r>
              <a:rPr lang="de-DE" sz="1300" dirty="0">
                <a:solidFill>
                  <a:srgbClr val="4F4C48"/>
                </a:solidFill>
                <a:latin typeface="Cambria"/>
              </a:rPr>
              <a:t> er steht unter Vormundschaft, und sein Erbe wird verwaltet bis zu der Zeit, die sein Vater festgesetzt hat. </a:t>
            </a:r>
            <a:br>
              <a:rPr lang="de-DE" sz="1300" dirty="0">
                <a:solidFill>
                  <a:srgbClr val="4F4C48"/>
                </a:solidFill>
                <a:latin typeface="Cambria"/>
              </a:rPr>
            </a:br>
            <a:r>
              <a:rPr lang="de-DE" sz="1300" dirty="0">
                <a:solidFill>
                  <a:srgbClr val="2C478F"/>
                </a:solidFill>
                <a:latin typeface="Cambria"/>
              </a:rPr>
              <a:t>3</a:t>
            </a:r>
            <a:r>
              <a:rPr lang="de-DE" sz="1300" dirty="0">
                <a:solidFill>
                  <a:srgbClr val="4F4C48"/>
                </a:solidFill>
                <a:latin typeface="Cambria"/>
              </a:rPr>
              <a:t> So waren auch wir, solange wir unmündig waren, Sklaven der Elementarmächte dieser Welt.</a:t>
            </a:r>
            <a:r>
              <a:rPr lang="de-DE" sz="1300" i="1" dirty="0">
                <a:solidFill>
                  <a:srgbClr val="7F7C77"/>
                </a:solidFill>
                <a:latin typeface="Cambria"/>
              </a:rPr>
              <a:t>1</a:t>
            </a:r>
            <a:r>
              <a:rPr lang="de-DE" sz="1300" dirty="0">
                <a:solidFill>
                  <a:srgbClr val="4F4C48"/>
                </a:solidFill>
                <a:latin typeface="Cambria"/>
              </a:rPr>
              <a:t> </a:t>
            </a:r>
            <a:br>
              <a:rPr lang="de-DE" sz="1300" dirty="0">
                <a:solidFill>
                  <a:srgbClr val="4F4C48"/>
                </a:solidFill>
                <a:latin typeface="Cambria"/>
              </a:rPr>
            </a:br>
            <a:r>
              <a:rPr lang="de-DE" sz="1300" dirty="0">
                <a:solidFill>
                  <a:srgbClr val="2C478F"/>
                </a:solidFill>
                <a:latin typeface="Cambria"/>
              </a:rPr>
              <a:t>4</a:t>
            </a:r>
            <a:r>
              <a:rPr lang="de-DE" sz="1300" dirty="0">
                <a:solidFill>
                  <a:srgbClr val="4F4C48"/>
                </a:solidFill>
                <a:latin typeface="Cambria"/>
              </a:rPr>
              <a:t> Als aber die Zeit erfüllt war, sandte Gott seinen Sohn, geboren von einer Frau und dem Gesetz unterstellt, </a:t>
            </a:r>
            <a:br>
              <a:rPr lang="de-DE" sz="1300" dirty="0">
                <a:solidFill>
                  <a:srgbClr val="4F4C48"/>
                </a:solidFill>
                <a:latin typeface="Cambria"/>
              </a:rPr>
            </a:br>
            <a:r>
              <a:rPr lang="de-DE" sz="1300" dirty="0">
                <a:solidFill>
                  <a:srgbClr val="2C478F"/>
                </a:solidFill>
                <a:latin typeface="Cambria"/>
              </a:rPr>
              <a:t>5</a:t>
            </a:r>
            <a:r>
              <a:rPr lang="de-DE" sz="1300" dirty="0">
                <a:solidFill>
                  <a:srgbClr val="4F4C48"/>
                </a:solidFill>
                <a:latin typeface="Cambria"/>
              </a:rPr>
              <a:t> damit er die freikaufe, die unter dem Gesetz stehen, und damit wir die Sohnschaft erlangen. </a:t>
            </a:r>
            <a:br>
              <a:rPr lang="de-DE" sz="1300" dirty="0">
                <a:solidFill>
                  <a:srgbClr val="4F4C48"/>
                </a:solidFill>
                <a:latin typeface="Cambria"/>
              </a:rPr>
            </a:br>
            <a:r>
              <a:rPr lang="de-DE" sz="1300" dirty="0">
                <a:solidFill>
                  <a:srgbClr val="2C478F"/>
                </a:solidFill>
                <a:latin typeface="Cambria"/>
              </a:rPr>
              <a:t>6</a:t>
            </a:r>
            <a:r>
              <a:rPr lang="de-DE" sz="1300" dirty="0">
                <a:solidFill>
                  <a:srgbClr val="4F4C48"/>
                </a:solidFill>
                <a:latin typeface="Cambria"/>
              </a:rPr>
              <a:t> Weil ihr aber Söhne seid, sandte Gott den Geist seines Sohnes in unser Herz, den Geist, der ruft: Abba, Vater.</a:t>
            </a:r>
            <a:r>
              <a:rPr lang="de-DE" sz="1300" i="1" dirty="0">
                <a:solidFill>
                  <a:srgbClr val="7F7C77"/>
                </a:solidFill>
                <a:latin typeface="Cambria"/>
              </a:rPr>
              <a:t>2</a:t>
            </a:r>
            <a:r>
              <a:rPr lang="de-DE" sz="1300" dirty="0">
                <a:solidFill>
                  <a:srgbClr val="4F4C48"/>
                </a:solidFill>
                <a:latin typeface="Cambria"/>
              </a:rPr>
              <a:t> </a:t>
            </a:r>
            <a:br>
              <a:rPr lang="de-DE" sz="1300" dirty="0">
                <a:solidFill>
                  <a:srgbClr val="4F4C48"/>
                </a:solidFill>
                <a:latin typeface="Cambria"/>
              </a:rPr>
            </a:br>
            <a:r>
              <a:rPr lang="de-DE" sz="1300" dirty="0">
                <a:solidFill>
                  <a:srgbClr val="2C478F"/>
                </a:solidFill>
                <a:latin typeface="Cambria"/>
              </a:rPr>
              <a:t>7</a:t>
            </a:r>
            <a:r>
              <a:rPr lang="de-DE" sz="1300" dirty="0">
                <a:solidFill>
                  <a:srgbClr val="4F4C48"/>
                </a:solidFill>
                <a:latin typeface="Cambria"/>
              </a:rPr>
              <a:t> Daher bist du nicht mehr Sklave, sondern Sohn; bist du aber Sohn, dann auch Erbe, Erbe durch Gott.</a:t>
            </a:r>
            <a:br>
              <a:rPr lang="de-DE" sz="1300" dirty="0">
                <a:solidFill>
                  <a:srgbClr val="4F4C48"/>
                </a:solidFill>
                <a:latin typeface="Cambria"/>
              </a:rPr>
            </a:br>
            <a:r>
              <a:rPr lang="de-DE" sz="1300" dirty="0" smtClean="0"/>
              <a:t>Gal 4,6</a:t>
            </a:r>
            <a:br>
              <a:rPr lang="de-DE" sz="1300" dirty="0" smtClean="0"/>
            </a:br>
            <a:r>
              <a:rPr lang="de-DE" sz="1300" dirty="0" smtClean="0"/>
              <a:t>und </a:t>
            </a:r>
            <a:r>
              <a:rPr lang="de-DE" sz="1300" dirty="0"/>
              <a:t>R</a:t>
            </a:r>
            <a:r>
              <a:rPr lang="de-DE" sz="1300" dirty="0" smtClean="0"/>
              <a:t>öm 8,15</a:t>
            </a:r>
            <a:br>
              <a:rPr lang="de-DE" sz="1300" dirty="0" smtClean="0"/>
            </a:br>
            <a:endParaRPr lang="de-DE" sz="1300"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836712"/>
            <a:ext cx="3028046" cy="3603625"/>
          </a:xfrm>
        </p:spPr>
      </p:pic>
    </p:spTree>
    <p:extLst>
      <p:ext uri="{BB962C8B-B14F-4D97-AF65-F5344CB8AC3E}">
        <p14:creationId xmlns:p14="http://schemas.microsoft.com/office/powerpoint/2010/main" val="4065547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r>
              <a:rPr lang="de-DE" dirty="0" err="1" smtClean="0"/>
              <a:t>Mk</a:t>
            </a:r>
            <a:r>
              <a:rPr lang="de-DE" dirty="0" smtClean="0"/>
              <a:t> 14,36 in Getsemani Abba, Vater</a:t>
            </a:r>
          </a:p>
          <a:p>
            <a:endParaRPr lang="de-DE" dirty="0"/>
          </a:p>
          <a:p>
            <a:r>
              <a:rPr lang="de-DE" dirty="0" smtClean="0"/>
              <a:t>Luther übersetzt bei Paulus Abba</a:t>
            </a:r>
            <a:r>
              <a:rPr lang="de-DE" dirty="0" smtClean="0"/>
              <a:t>, lieber </a:t>
            </a:r>
            <a:r>
              <a:rPr lang="de-DE" dirty="0" smtClean="0"/>
              <a:t>Vater und bei der Markusstelle Abba, mein Vater</a:t>
            </a:r>
            <a:endParaRPr lang="de-DE" dirty="0"/>
          </a:p>
        </p:txBody>
      </p:sp>
    </p:spTree>
    <p:extLst>
      <p:ext uri="{BB962C8B-B14F-4D97-AF65-F5344CB8AC3E}">
        <p14:creationId xmlns:p14="http://schemas.microsoft.com/office/powerpoint/2010/main" val="2390652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normAutofit lnSpcReduction="10000"/>
          </a:bodyPr>
          <a:lstStyle/>
          <a:p>
            <a:pPr marL="137160" indent="0">
              <a:buNone/>
            </a:pPr>
            <a:r>
              <a:rPr lang="de-DE" dirty="0" smtClean="0"/>
              <a:t>Herzlich</a:t>
            </a:r>
          </a:p>
          <a:p>
            <a:pPr marL="137160" indent="0">
              <a:buNone/>
            </a:pPr>
            <a:r>
              <a:rPr lang="de-DE" dirty="0" smtClean="0"/>
              <a:t>Willkommen</a:t>
            </a:r>
          </a:p>
          <a:p>
            <a:pPr marL="137160" indent="0">
              <a:buNone/>
            </a:pPr>
            <a:r>
              <a:rPr lang="de-DE" dirty="0" smtClean="0"/>
              <a:t>zu</a:t>
            </a:r>
          </a:p>
          <a:p>
            <a:pPr marL="137160" indent="0">
              <a:buNone/>
            </a:pPr>
            <a:r>
              <a:rPr lang="de-DE" dirty="0" smtClean="0"/>
              <a:t>unseren</a:t>
            </a:r>
          </a:p>
          <a:p>
            <a:pPr marL="137160" indent="0">
              <a:buNone/>
            </a:pPr>
            <a:r>
              <a:rPr lang="de-DE" dirty="0" smtClean="0"/>
              <a:t>Studientagen!</a:t>
            </a:r>
          </a:p>
          <a:p>
            <a:pPr marL="137160" indent="0">
              <a:buNone/>
            </a:pPr>
            <a:endParaRPr lang="de-DE" dirty="0"/>
          </a:p>
          <a:p>
            <a:pPr marL="137160" indent="0">
              <a:buNone/>
            </a:pPr>
            <a:endParaRPr lang="de-DE" dirty="0" smtClean="0"/>
          </a:p>
          <a:p>
            <a:pPr marL="137160" indent="0">
              <a:buNone/>
            </a:pPr>
            <a:endParaRPr lang="de-DE" dirty="0"/>
          </a:p>
          <a:p>
            <a:pPr marL="137160" indent="0">
              <a:buNone/>
            </a:pPr>
            <a:r>
              <a:rPr lang="de-DE" sz="1100" dirty="0" smtClean="0"/>
              <a:t>Ilona Nolte</a:t>
            </a:r>
            <a:endParaRPr lang="de-DE" sz="1100"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260648"/>
            <a:ext cx="4657649" cy="643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49081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Vater</a:t>
            </a:r>
            <a:endParaRPr lang="de-DE" dirty="0"/>
          </a:p>
        </p:txBody>
      </p:sp>
      <p:sp>
        <p:nvSpPr>
          <p:cNvPr id="3" name="Inhaltsplatzhalter 2"/>
          <p:cNvSpPr>
            <a:spLocks noGrp="1"/>
          </p:cNvSpPr>
          <p:nvPr>
            <p:ph idx="1"/>
          </p:nvPr>
        </p:nvSpPr>
        <p:spPr/>
        <p:txBody>
          <a:bodyPr/>
          <a:lstStyle/>
          <a:p>
            <a:pPr marL="0" indent="0">
              <a:buNone/>
            </a:pPr>
            <a:r>
              <a:rPr lang="de-DE" dirty="0" smtClean="0"/>
              <a:t>Meinrad Limbeck:</a:t>
            </a:r>
          </a:p>
          <a:p>
            <a:pPr marL="0" indent="0">
              <a:buNone/>
            </a:pPr>
            <a:r>
              <a:rPr lang="de-DE" dirty="0" smtClean="0"/>
              <a:t>„Wer einmal bewusst über vier, sechs Wochen Gott nur mit `Vater´ anredet </a:t>
            </a:r>
          </a:p>
          <a:p>
            <a:pPr marL="0" indent="0">
              <a:buNone/>
            </a:pPr>
            <a:r>
              <a:rPr lang="de-DE" dirty="0" smtClean="0"/>
              <a:t>und Gott immer als seinen Vater </a:t>
            </a:r>
          </a:p>
          <a:p>
            <a:pPr marL="0" indent="0">
              <a:buNone/>
            </a:pPr>
            <a:r>
              <a:rPr lang="de-DE" dirty="0" smtClean="0"/>
              <a:t>zudenken und sich vorzustellen versucht, </a:t>
            </a:r>
          </a:p>
          <a:p>
            <a:pPr marL="0" indent="0">
              <a:buNone/>
            </a:pPr>
            <a:r>
              <a:rPr lang="de-DE" dirty="0" smtClean="0"/>
              <a:t>der wird erleben, wie sich </a:t>
            </a:r>
          </a:p>
          <a:p>
            <a:pPr marL="0" indent="0">
              <a:buNone/>
            </a:pPr>
            <a:r>
              <a:rPr lang="de-DE" dirty="0" smtClean="0"/>
              <a:t>durch dieses eine Wort sein Leben verändert.“</a:t>
            </a:r>
            <a:endParaRPr lang="de-DE" dirty="0"/>
          </a:p>
        </p:txBody>
      </p:sp>
    </p:spTree>
    <p:extLst>
      <p:ext uri="{BB962C8B-B14F-4D97-AF65-F5344CB8AC3E}">
        <p14:creationId xmlns:p14="http://schemas.microsoft.com/office/powerpoint/2010/main" val="19208803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5023" y="404664"/>
            <a:ext cx="6965245" cy="797821"/>
          </a:xfrm>
        </p:spPr>
        <p:txBody>
          <a:bodyPr>
            <a:normAutofit/>
          </a:bodyPr>
          <a:lstStyle/>
          <a:p>
            <a:r>
              <a:rPr lang="de-DE" sz="2000" dirty="0" err="1" smtClean="0"/>
              <a:t>Jaheslosung</a:t>
            </a:r>
            <a:r>
              <a:rPr lang="de-DE" sz="2000" dirty="0" smtClean="0"/>
              <a:t> 2016</a:t>
            </a:r>
            <a:endParaRPr lang="de-DE" sz="2000" dirty="0"/>
          </a:p>
        </p:txBody>
      </p:sp>
      <p:sp>
        <p:nvSpPr>
          <p:cNvPr id="3" name="Inhaltsplatzhalter 2"/>
          <p:cNvSpPr>
            <a:spLocks noGrp="1"/>
          </p:cNvSpPr>
          <p:nvPr>
            <p:ph idx="1"/>
          </p:nvPr>
        </p:nvSpPr>
        <p:spPr/>
        <p:txBody>
          <a:bodyPr/>
          <a:lstStyle/>
          <a:p>
            <a:r>
              <a:rPr lang="de-DE" dirty="0"/>
              <a:t>Motiv von Stefanie </a:t>
            </a:r>
            <a:r>
              <a:rPr lang="de-DE" dirty="0" err="1"/>
              <a:t>Bahlinger</a:t>
            </a:r>
            <a:r>
              <a:rPr lang="de-DE" dirty="0"/>
              <a:t>, </a:t>
            </a:r>
            <a:r>
              <a:rPr lang="de-DE" dirty="0" err="1"/>
              <a:t>Mössingen</a:t>
            </a:r>
            <a:r>
              <a:rPr lang="de-DE" dirty="0"/>
              <a:t>, www.verlagambirnbach.de</a:t>
            </a:r>
          </a:p>
        </p:txBody>
      </p:sp>
      <p:pic>
        <p:nvPicPr>
          <p:cNvPr id="1026" name="Picture 2" descr="C:\Users\Zimmermann\Downloads\vab_jl2016-720x300@2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736"/>
            <a:ext cx="9144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p:nvSpPr>
        <p:spPr>
          <a:xfrm>
            <a:off x="2483768" y="5301208"/>
            <a:ext cx="4572000" cy="646331"/>
          </a:xfrm>
          <a:prstGeom prst="rect">
            <a:avLst/>
          </a:prstGeom>
        </p:spPr>
        <p:txBody>
          <a:bodyPr>
            <a:spAutoFit/>
          </a:bodyPr>
          <a:lstStyle/>
          <a:p>
            <a:r>
              <a:rPr lang="de-DE" dirty="0">
                <a:solidFill>
                  <a:srgbClr val="000000"/>
                </a:solidFill>
                <a:latin typeface="Open Sans"/>
              </a:rPr>
              <a:t>Motiv von Stefanie </a:t>
            </a:r>
            <a:r>
              <a:rPr lang="de-DE" dirty="0" err="1">
                <a:solidFill>
                  <a:srgbClr val="000000"/>
                </a:solidFill>
                <a:latin typeface="Open Sans"/>
              </a:rPr>
              <a:t>Bahlinger</a:t>
            </a:r>
            <a:r>
              <a:rPr lang="de-DE" dirty="0">
                <a:solidFill>
                  <a:srgbClr val="000000"/>
                </a:solidFill>
                <a:latin typeface="Open Sans"/>
              </a:rPr>
              <a:t>, </a:t>
            </a:r>
            <a:r>
              <a:rPr lang="de-DE" dirty="0" err="1">
                <a:solidFill>
                  <a:srgbClr val="000000"/>
                </a:solidFill>
                <a:latin typeface="Open Sans"/>
              </a:rPr>
              <a:t>Mössingen</a:t>
            </a:r>
            <a:r>
              <a:rPr lang="de-DE" dirty="0">
                <a:solidFill>
                  <a:srgbClr val="000000"/>
                </a:solidFill>
                <a:latin typeface="Open Sans"/>
              </a:rPr>
              <a:t>, www.verlagambirnbach.de</a:t>
            </a:r>
            <a:endParaRPr lang="de-DE" dirty="0"/>
          </a:p>
        </p:txBody>
      </p:sp>
    </p:spTree>
    <p:extLst>
      <p:ext uri="{BB962C8B-B14F-4D97-AF65-F5344CB8AC3E}">
        <p14:creationId xmlns:p14="http://schemas.microsoft.com/office/powerpoint/2010/main" val="3527952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5023" y="817582"/>
            <a:ext cx="6965245" cy="4843666"/>
          </a:xfrm>
        </p:spPr>
        <p:txBody>
          <a:bodyPr>
            <a:normAutofit/>
          </a:bodyPr>
          <a:lstStyle/>
          <a:p>
            <a:r>
              <a:rPr lang="de-DE" sz="9600" dirty="0" smtClean="0"/>
              <a:t>Vater unser</a:t>
            </a:r>
            <a:endParaRPr lang="de-DE" sz="9600" dirty="0"/>
          </a:p>
        </p:txBody>
      </p:sp>
    </p:spTree>
    <p:extLst>
      <p:ext uri="{BB962C8B-B14F-4D97-AF65-F5344CB8AC3E}">
        <p14:creationId xmlns:p14="http://schemas.microsoft.com/office/powerpoint/2010/main" val="42465691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Vater unser</a:t>
            </a:r>
            <a:endParaRPr lang="de-DE" dirty="0"/>
          </a:p>
        </p:txBody>
      </p:sp>
      <p:sp>
        <p:nvSpPr>
          <p:cNvPr id="3" name="Inhaltsplatzhalter 2"/>
          <p:cNvSpPr>
            <a:spLocks noGrp="1"/>
          </p:cNvSpPr>
          <p:nvPr>
            <p:ph idx="1"/>
          </p:nvPr>
        </p:nvSpPr>
        <p:spPr/>
        <p:txBody>
          <a:bodyPr/>
          <a:lstStyle/>
          <a:p>
            <a:r>
              <a:rPr lang="de-DE" dirty="0" smtClean="0"/>
              <a:t>Bilden sie neue Wörter aus  den Buchstaben der Wörter „Vater unser“</a:t>
            </a:r>
          </a:p>
          <a:p>
            <a:r>
              <a:rPr lang="de-DE" dirty="0" smtClean="0"/>
              <a:t>Beispiel:</a:t>
            </a:r>
          </a:p>
          <a:p>
            <a:r>
              <a:rPr lang="de-DE" dirty="0" smtClean="0"/>
              <a:t>Vater </a:t>
            </a:r>
            <a:r>
              <a:rPr lang="de-DE" b="1" dirty="0" smtClean="0">
                <a:solidFill>
                  <a:srgbClr val="FF0000"/>
                </a:solidFill>
              </a:rPr>
              <a:t>uns</a:t>
            </a:r>
            <a:r>
              <a:rPr lang="de-DE" dirty="0" smtClean="0"/>
              <a:t>er</a:t>
            </a:r>
          </a:p>
          <a:p>
            <a:r>
              <a:rPr lang="de-DE" dirty="0" smtClean="0"/>
              <a:t>V</a:t>
            </a:r>
            <a:r>
              <a:rPr lang="de-DE" b="1" dirty="0" smtClean="0"/>
              <a:t>at</a:t>
            </a:r>
            <a:r>
              <a:rPr lang="de-DE" dirty="0" smtClean="0"/>
              <a:t>er un</a:t>
            </a:r>
            <a:r>
              <a:rPr lang="de-DE" b="1" dirty="0" smtClean="0"/>
              <a:t>s</a:t>
            </a:r>
            <a:r>
              <a:rPr lang="de-DE" dirty="0" smtClean="0"/>
              <a:t>er</a:t>
            </a:r>
          </a:p>
          <a:p>
            <a:endParaRPr lang="de-DE" dirty="0"/>
          </a:p>
          <a:p>
            <a:r>
              <a:rPr lang="de-DE" dirty="0" smtClean="0"/>
              <a:t>Ast</a:t>
            </a:r>
            <a:endParaRPr lang="de-DE" dirty="0"/>
          </a:p>
        </p:txBody>
      </p:sp>
    </p:spTree>
    <p:extLst>
      <p:ext uri="{BB962C8B-B14F-4D97-AF65-F5344CB8AC3E}">
        <p14:creationId xmlns:p14="http://schemas.microsoft.com/office/powerpoint/2010/main" val="310605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 a t e r  u n s e r</a:t>
            </a:r>
            <a:endParaRPr lang="de-DE" dirty="0"/>
          </a:p>
        </p:txBody>
      </p:sp>
      <p:sp>
        <p:nvSpPr>
          <p:cNvPr id="3" name="Inhaltsplatzhalter 2"/>
          <p:cNvSpPr>
            <a:spLocks noGrp="1"/>
          </p:cNvSpPr>
          <p:nvPr>
            <p:ph idx="1"/>
          </p:nvPr>
        </p:nvSpPr>
        <p:spPr/>
        <p:txBody>
          <a:bodyPr/>
          <a:lstStyle/>
          <a:p>
            <a:r>
              <a:rPr lang="de-DE" dirty="0" smtClean="0"/>
              <a:t>er, uns, Ast, Rute, Rat, Verrat, raten, es, Rente, Rest(e), </a:t>
            </a:r>
            <a:r>
              <a:rPr lang="de-DE" dirty="0" err="1" smtClean="0"/>
              <a:t>terra</a:t>
            </a:r>
            <a:r>
              <a:rPr lang="de-DE" dirty="0" smtClean="0"/>
              <a:t>, nur, Run, </a:t>
            </a:r>
            <a:r>
              <a:rPr lang="de-DE" dirty="0" err="1" smtClean="0"/>
              <a:t>run</a:t>
            </a:r>
            <a:r>
              <a:rPr lang="de-DE" dirty="0" smtClean="0"/>
              <a:t>, </a:t>
            </a:r>
            <a:r>
              <a:rPr lang="de-DE" dirty="0" err="1" smtClean="0"/>
              <a:t>ave</a:t>
            </a:r>
            <a:r>
              <a:rPr lang="de-DE" dirty="0" smtClean="0"/>
              <a:t>, Eva, </a:t>
            </a:r>
            <a:r>
              <a:rPr lang="de-DE" dirty="0" err="1" smtClean="0"/>
              <a:t>sun</a:t>
            </a:r>
            <a:r>
              <a:rPr lang="de-DE" dirty="0" smtClean="0"/>
              <a:t>, Rast, raste, Raster,</a:t>
            </a:r>
          </a:p>
          <a:p>
            <a:endParaRPr lang="de-DE" dirty="0"/>
          </a:p>
          <a:p>
            <a:endParaRPr lang="de-DE" dirty="0" smtClean="0"/>
          </a:p>
          <a:p>
            <a:pPr marL="0" indent="0" algn="ctr">
              <a:buNone/>
            </a:pPr>
            <a:endParaRPr lang="de-DE" sz="5400" dirty="0"/>
          </a:p>
        </p:txBody>
      </p:sp>
    </p:spTree>
    <p:extLst>
      <p:ext uri="{BB962C8B-B14F-4D97-AF65-F5344CB8AC3E}">
        <p14:creationId xmlns:p14="http://schemas.microsoft.com/office/powerpoint/2010/main" val="17991246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 a t e r  u n s e r</a:t>
            </a:r>
            <a:endParaRPr lang="de-DE" dirty="0"/>
          </a:p>
        </p:txBody>
      </p:sp>
      <p:sp>
        <p:nvSpPr>
          <p:cNvPr id="3" name="Inhaltsplatzhalter 2"/>
          <p:cNvSpPr>
            <a:spLocks noGrp="1"/>
          </p:cNvSpPr>
          <p:nvPr>
            <p:ph idx="1"/>
          </p:nvPr>
        </p:nvSpPr>
        <p:spPr/>
        <p:txBody>
          <a:bodyPr/>
          <a:lstStyle/>
          <a:p>
            <a:r>
              <a:rPr lang="de-DE" dirty="0" smtClean="0"/>
              <a:t>er, uns, Ast, Rute, Rat, Verrat, raten, es, Rente, Rest(e), </a:t>
            </a:r>
            <a:r>
              <a:rPr lang="de-DE" dirty="0" err="1" smtClean="0"/>
              <a:t>terra</a:t>
            </a:r>
            <a:r>
              <a:rPr lang="de-DE" dirty="0" smtClean="0"/>
              <a:t>, nur, Run, </a:t>
            </a:r>
            <a:r>
              <a:rPr lang="de-DE" dirty="0" err="1" smtClean="0"/>
              <a:t>run</a:t>
            </a:r>
            <a:r>
              <a:rPr lang="de-DE" dirty="0" smtClean="0"/>
              <a:t>, </a:t>
            </a:r>
            <a:r>
              <a:rPr lang="de-DE" dirty="0" err="1" smtClean="0"/>
              <a:t>ave</a:t>
            </a:r>
            <a:r>
              <a:rPr lang="de-DE" dirty="0" smtClean="0"/>
              <a:t>, Eva, </a:t>
            </a:r>
            <a:r>
              <a:rPr lang="de-DE" dirty="0" err="1" smtClean="0"/>
              <a:t>sun</a:t>
            </a:r>
            <a:r>
              <a:rPr lang="de-DE" dirty="0" smtClean="0"/>
              <a:t>, Rast, raste, Raster,</a:t>
            </a:r>
          </a:p>
          <a:p>
            <a:endParaRPr lang="de-DE" dirty="0"/>
          </a:p>
          <a:p>
            <a:endParaRPr lang="de-DE" dirty="0" smtClean="0"/>
          </a:p>
          <a:p>
            <a:pPr algn="ctr"/>
            <a:r>
              <a:rPr lang="de-DE" dirty="0"/>
              <a:t> </a:t>
            </a:r>
            <a:r>
              <a:rPr lang="de-DE" dirty="0" smtClean="0"/>
              <a:t> </a:t>
            </a:r>
            <a:r>
              <a:rPr lang="de-DE" sz="5400" dirty="0" smtClean="0"/>
              <a:t>Vertrauen</a:t>
            </a:r>
            <a:endParaRPr lang="de-DE" sz="5400" dirty="0"/>
          </a:p>
        </p:txBody>
      </p:sp>
    </p:spTree>
    <p:extLst>
      <p:ext uri="{BB962C8B-B14F-4D97-AF65-F5344CB8AC3E}">
        <p14:creationId xmlns:p14="http://schemas.microsoft.com/office/powerpoint/2010/main" val="158012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Vater unser</a:t>
            </a:r>
            <a:endParaRPr lang="de-DE" dirty="0"/>
          </a:p>
        </p:txBody>
      </p:sp>
      <p:sp>
        <p:nvSpPr>
          <p:cNvPr id="3" name="Inhaltsplatzhalter 2"/>
          <p:cNvSpPr>
            <a:spLocks noGrp="1"/>
          </p:cNvSpPr>
          <p:nvPr>
            <p:ph idx="1"/>
          </p:nvPr>
        </p:nvSpPr>
        <p:spPr/>
        <p:txBody>
          <a:bodyPr/>
          <a:lstStyle/>
          <a:p>
            <a:r>
              <a:rPr lang="de-DE" dirty="0" smtClean="0"/>
              <a:t>Was ändert sich durch die Zufügung </a:t>
            </a:r>
          </a:p>
          <a:p>
            <a:endParaRPr lang="de-DE" dirty="0"/>
          </a:p>
          <a:p>
            <a:pPr marL="0" indent="0" algn="ctr">
              <a:buNone/>
            </a:pPr>
            <a:r>
              <a:rPr lang="de-DE" sz="5400" dirty="0" smtClean="0"/>
              <a:t>uns ?</a:t>
            </a:r>
            <a:endParaRPr lang="de-DE" sz="5400" dirty="0"/>
          </a:p>
        </p:txBody>
      </p:sp>
    </p:spTree>
    <p:extLst>
      <p:ext uri="{BB962C8B-B14F-4D97-AF65-F5344CB8AC3E}">
        <p14:creationId xmlns:p14="http://schemas.microsoft.com/office/powerpoint/2010/main" val="29116019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1463040" y="980728"/>
            <a:ext cx="6196405" cy="4742341"/>
          </a:xfrm>
        </p:spPr>
        <p:txBody>
          <a:bodyPr/>
          <a:lstStyle/>
          <a:p>
            <a:r>
              <a:rPr lang="de-DE" dirty="0" smtClean="0"/>
              <a:t>Bonhoeffer Kirche Wolfsburg </a:t>
            </a:r>
            <a:r>
              <a:rPr lang="de-DE" dirty="0" err="1" smtClean="0"/>
              <a:t>Westhagen</a:t>
            </a:r>
            <a:r>
              <a:rPr lang="de-DE" dirty="0" smtClean="0"/>
              <a:t> Altarwand von Stephan Balkenhol 1998</a:t>
            </a:r>
            <a:endParaRPr lang="de-DE" dirty="0"/>
          </a:p>
        </p:txBody>
      </p:sp>
      <p:pic>
        <p:nvPicPr>
          <p:cNvPr id="1026" name="Picture 2" descr="C:\Users\Zimmermann\Pictures\Bonhoeffer Kirche Wolfsburg-Westhagen 19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053442"/>
            <a:ext cx="5535053" cy="3679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87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Bonhoeffer:</a:t>
            </a:r>
            <a:endParaRPr lang="de-DE" dirty="0"/>
          </a:p>
        </p:txBody>
      </p:sp>
      <p:sp>
        <p:nvSpPr>
          <p:cNvPr id="3" name="Inhaltsplatzhalter 2"/>
          <p:cNvSpPr>
            <a:spLocks noGrp="1"/>
          </p:cNvSpPr>
          <p:nvPr>
            <p:ph idx="1"/>
          </p:nvPr>
        </p:nvSpPr>
        <p:spPr/>
        <p:txBody>
          <a:bodyPr>
            <a:normAutofit lnSpcReduction="10000"/>
          </a:bodyPr>
          <a:lstStyle/>
          <a:p>
            <a:pPr marL="0" indent="0">
              <a:buNone/>
            </a:pPr>
            <a:r>
              <a:rPr lang="de-DE" dirty="0" smtClean="0"/>
              <a:t>Ich kann es niemals im Voraus wissen, </a:t>
            </a:r>
          </a:p>
          <a:p>
            <a:pPr marL="0" indent="0">
              <a:buNone/>
            </a:pPr>
            <a:r>
              <a:rPr lang="de-DE" dirty="0" smtClean="0"/>
              <a:t>wie Gottes Ebenbild im Anderen aussehen soll, immer wiederhat es eine ganz neue, allein in Gottesfreier Schöpfung begründete Gestalt. Mir mag sie fremd erscheinen,</a:t>
            </a:r>
          </a:p>
          <a:p>
            <a:pPr marL="0" indent="0">
              <a:buNone/>
            </a:pPr>
            <a:r>
              <a:rPr lang="de-DE" dirty="0" smtClean="0"/>
              <a:t>ja </a:t>
            </a:r>
            <a:r>
              <a:rPr lang="de-DE" dirty="0" err="1" smtClean="0"/>
              <a:t>ungöttlich</a:t>
            </a:r>
            <a:r>
              <a:rPr lang="de-DE" dirty="0" smtClean="0"/>
              <a:t>. Aber Gott schafft den Anderen zum Ebenbild seines Sohnes, </a:t>
            </a:r>
          </a:p>
          <a:p>
            <a:pPr marL="0" indent="0">
              <a:buNone/>
            </a:pPr>
            <a:r>
              <a:rPr lang="de-DE" dirty="0" smtClean="0"/>
              <a:t>des Gekreuzigten, und auch dieses Ebenbild schien mir ja wahrhaftig fremd und </a:t>
            </a:r>
            <a:r>
              <a:rPr lang="de-DE" dirty="0" err="1" smtClean="0"/>
              <a:t>ungöttlich</a:t>
            </a:r>
            <a:r>
              <a:rPr lang="de-DE" dirty="0" smtClean="0"/>
              <a:t>, bevor ich es ergriff.</a:t>
            </a:r>
            <a:endParaRPr lang="de-DE" dirty="0"/>
          </a:p>
        </p:txBody>
      </p:sp>
    </p:spTree>
    <p:extLst>
      <p:ext uri="{BB962C8B-B14F-4D97-AF65-F5344CB8AC3E}">
        <p14:creationId xmlns:p14="http://schemas.microsoft.com/office/powerpoint/2010/main" val="40462741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5023" y="817582"/>
            <a:ext cx="6965245" cy="5131698"/>
          </a:xfrm>
        </p:spPr>
        <p:txBody>
          <a:bodyPr>
            <a:normAutofit/>
          </a:bodyPr>
          <a:lstStyle/>
          <a:p>
            <a:r>
              <a:rPr lang="de-DE" sz="9600" dirty="0" smtClean="0"/>
              <a:t>Vater unser </a:t>
            </a:r>
            <a:r>
              <a:rPr lang="de-DE" sz="9600" dirty="0" smtClean="0"/>
              <a:t/>
            </a:r>
            <a:br>
              <a:rPr lang="de-DE" sz="9600" dirty="0" smtClean="0"/>
            </a:br>
            <a:r>
              <a:rPr lang="de-DE" sz="9600" dirty="0"/>
              <a:t/>
            </a:r>
            <a:br>
              <a:rPr lang="de-DE" sz="9600" dirty="0"/>
            </a:br>
            <a:r>
              <a:rPr lang="de-DE" sz="9600" dirty="0" smtClean="0"/>
              <a:t>im </a:t>
            </a:r>
            <a:r>
              <a:rPr lang="de-DE" sz="9600" dirty="0" smtClean="0"/>
              <a:t>Himmel</a:t>
            </a:r>
            <a:endParaRPr lang="de-DE" sz="9600" dirty="0"/>
          </a:p>
        </p:txBody>
      </p:sp>
    </p:spTree>
    <p:extLst>
      <p:ext uri="{BB962C8B-B14F-4D97-AF65-F5344CB8AC3E}">
        <p14:creationId xmlns:p14="http://schemas.microsoft.com/office/powerpoint/2010/main" val="25592274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1720" y="1916832"/>
            <a:ext cx="4926508" cy="3248542"/>
          </a:xfrm>
        </p:spPr>
      </p:pic>
    </p:spTree>
    <p:extLst>
      <p:ext uri="{BB962C8B-B14F-4D97-AF65-F5344CB8AC3E}">
        <p14:creationId xmlns:p14="http://schemas.microsoft.com/office/powerpoint/2010/main" val="1458935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Vater unser im Himmel</a:t>
            </a:r>
            <a:endParaRPr lang="de-DE" dirty="0"/>
          </a:p>
        </p:txBody>
      </p:sp>
      <p:sp>
        <p:nvSpPr>
          <p:cNvPr id="3" name="Inhaltsplatzhalter 2"/>
          <p:cNvSpPr>
            <a:spLocks noGrp="1"/>
          </p:cNvSpPr>
          <p:nvPr>
            <p:ph idx="1"/>
          </p:nvPr>
        </p:nvSpPr>
        <p:spPr/>
        <p:txBody>
          <a:bodyPr/>
          <a:lstStyle/>
          <a:p>
            <a:r>
              <a:rPr lang="de-DE" dirty="0" smtClean="0"/>
              <a:t>Redewendungen zu Thema Himmel</a:t>
            </a:r>
            <a:r>
              <a:rPr lang="de-DE" dirty="0" smtClean="0"/>
              <a:t>:</a:t>
            </a:r>
            <a:endParaRPr lang="de-DE" dirty="0" smtClean="0"/>
          </a:p>
        </p:txBody>
      </p:sp>
    </p:spTree>
    <p:extLst>
      <p:ext uri="{BB962C8B-B14F-4D97-AF65-F5344CB8AC3E}">
        <p14:creationId xmlns:p14="http://schemas.microsoft.com/office/powerpoint/2010/main" val="34241568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Vater unser im Himmel</a:t>
            </a:r>
            <a:endParaRPr lang="de-DE" dirty="0"/>
          </a:p>
        </p:txBody>
      </p:sp>
      <p:sp>
        <p:nvSpPr>
          <p:cNvPr id="3" name="Inhaltsplatzhalter 2"/>
          <p:cNvSpPr>
            <a:spLocks noGrp="1"/>
          </p:cNvSpPr>
          <p:nvPr>
            <p:ph idx="1"/>
          </p:nvPr>
        </p:nvSpPr>
        <p:spPr/>
        <p:txBody>
          <a:bodyPr/>
          <a:lstStyle/>
          <a:p>
            <a:r>
              <a:rPr lang="de-DE" dirty="0" smtClean="0"/>
              <a:t>Redewendungen zu Thema Himmel:</a:t>
            </a:r>
          </a:p>
          <a:p>
            <a:r>
              <a:rPr lang="de-DE" dirty="0" smtClean="0"/>
              <a:t>der Himmel hängt voller Geigen</a:t>
            </a:r>
          </a:p>
          <a:p>
            <a:r>
              <a:rPr lang="de-DE" dirty="0" smtClean="0"/>
              <a:t>im siebten Himmel sein</a:t>
            </a:r>
          </a:p>
          <a:p>
            <a:r>
              <a:rPr lang="de-DE" dirty="0" smtClean="0"/>
              <a:t>den Himmel auf Erden haben</a:t>
            </a:r>
          </a:p>
          <a:p>
            <a:r>
              <a:rPr lang="de-DE" dirty="0" smtClean="0"/>
              <a:t>der Himmel weint, wenn Engel reisen</a:t>
            </a:r>
          </a:p>
          <a:p>
            <a:endParaRPr lang="de-DE" dirty="0"/>
          </a:p>
        </p:txBody>
      </p:sp>
    </p:spTree>
    <p:extLst>
      <p:ext uri="{BB962C8B-B14F-4D97-AF65-F5344CB8AC3E}">
        <p14:creationId xmlns:p14="http://schemas.microsoft.com/office/powerpoint/2010/main" val="12900792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5023" y="817582"/>
            <a:ext cx="2252841" cy="5131698"/>
          </a:xfrm>
        </p:spPr>
        <p:txBody>
          <a:bodyPr>
            <a:normAutofit/>
          </a:bodyPr>
          <a:lstStyle/>
          <a:p>
            <a:r>
              <a:rPr lang="de-DE" dirty="0" smtClean="0"/>
              <a:t>Vater unser im Himmel</a:t>
            </a:r>
            <a:endParaRPr lang="de-DE"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91880" y="620688"/>
            <a:ext cx="4728388" cy="5497563"/>
          </a:xfrm>
          <a:prstGeom prst="rect">
            <a:avLst/>
          </a:prstGeom>
        </p:spPr>
      </p:pic>
    </p:spTree>
    <p:extLst>
      <p:ext uri="{BB962C8B-B14F-4D97-AF65-F5344CB8AC3E}">
        <p14:creationId xmlns:p14="http://schemas.microsoft.com/office/powerpoint/2010/main" val="22881796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5023" y="817582"/>
            <a:ext cx="6965245" cy="5059690"/>
          </a:xfrm>
        </p:spPr>
        <p:txBody>
          <a:bodyPr>
            <a:noAutofit/>
          </a:bodyPr>
          <a:lstStyle/>
          <a:p>
            <a:r>
              <a:rPr lang="de-DE" sz="8000" dirty="0"/>
              <a:t>g</a:t>
            </a:r>
            <a:r>
              <a:rPr lang="de-DE" sz="8000" dirty="0" smtClean="0"/>
              <a:t>eheiligt </a:t>
            </a:r>
            <a:r>
              <a:rPr lang="de-DE" sz="8000" dirty="0" smtClean="0"/>
              <a:t>werde</a:t>
            </a:r>
            <a:br>
              <a:rPr lang="de-DE" sz="8000" dirty="0" smtClean="0"/>
            </a:br>
            <a:r>
              <a:rPr lang="de-DE" sz="8000" dirty="0" smtClean="0"/>
              <a:t> </a:t>
            </a:r>
            <a:br>
              <a:rPr lang="de-DE" sz="8000" dirty="0" smtClean="0"/>
            </a:br>
            <a:r>
              <a:rPr lang="de-DE" sz="8000" dirty="0" smtClean="0"/>
              <a:t>dein </a:t>
            </a:r>
            <a:r>
              <a:rPr lang="de-DE" sz="8000" dirty="0" smtClean="0"/>
              <a:t>Name.</a:t>
            </a:r>
            <a:endParaRPr lang="de-DE" sz="8000" dirty="0"/>
          </a:p>
        </p:txBody>
      </p:sp>
    </p:spTree>
    <p:extLst>
      <p:ext uri="{BB962C8B-B14F-4D97-AF65-F5344CB8AC3E}">
        <p14:creationId xmlns:p14="http://schemas.microsoft.com/office/powerpoint/2010/main" val="6443742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5023" y="817582"/>
            <a:ext cx="6965245" cy="5275714"/>
          </a:xfrm>
        </p:spPr>
        <p:txBody>
          <a:bodyPr>
            <a:normAutofit/>
          </a:bodyPr>
          <a:lstStyle/>
          <a:p>
            <a:r>
              <a:rPr lang="de-DE" sz="9600" dirty="0" smtClean="0"/>
              <a:t>Dein Reich </a:t>
            </a:r>
            <a:r>
              <a:rPr lang="de-DE" sz="9600" dirty="0" smtClean="0"/>
              <a:t/>
            </a:r>
            <a:br>
              <a:rPr lang="de-DE" sz="9600" dirty="0" smtClean="0"/>
            </a:br>
            <a:r>
              <a:rPr lang="de-DE" sz="9600" dirty="0"/>
              <a:t/>
            </a:r>
            <a:br>
              <a:rPr lang="de-DE" sz="9600" dirty="0"/>
            </a:br>
            <a:r>
              <a:rPr lang="de-DE" sz="9600" dirty="0" smtClean="0"/>
              <a:t>komme</a:t>
            </a:r>
            <a:r>
              <a:rPr lang="de-DE" sz="9600" dirty="0"/>
              <a:t>!</a:t>
            </a:r>
            <a:endParaRPr lang="de-DE" sz="9600" dirty="0"/>
          </a:p>
        </p:txBody>
      </p:sp>
    </p:spTree>
    <p:extLst>
      <p:ext uri="{BB962C8B-B14F-4D97-AF65-F5344CB8AC3E}">
        <p14:creationId xmlns:p14="http://schemas.microsoft.com/office/powerpoint/2010/main" val="14739829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Dein Reich komme.</a:t>
            </a:r>
            <a:endParaRPr lang="de-DE" dirty="0"/>
          </a:p>
        </p:txBody>
      </p:sp>
      <p:pic>
        <p:nvPicPr>
          <p:cNvPr id="7" name="Inhaltsplatzhalter 6"/>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131840" y="2204864"/>
            <a:ext cx="3158306" cy="3087910"/>
          </a:xfrm>
          <a:prstGeom prst="rect">
            <a:avLst/>
          </a:prstGeom>
        </p:spPr>
      </p:pic>
    </p:spTree>
    <p:extLst>
      <p:ext uri="{BB962C8B-B14F-4D97-AF65-F5344CB8AC3E}">
        <p14:creationId xmlns:p14="http://schemas.microsoft.com/office/powerpoint/2010/main" val="23052332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Dein Reich komme.</a:t>
            </a:r>
            <a:endParaRPr lang="de-DE" dirty="0"/>
          </a:p>
        </p:txBody>
      </p:sp>
      <p:sp>
        <p:nvSpPr>
          <p:cNvPr id="3" name="Inhaltsplatzhalter 2"/>
          <p:cNvSpPr>
            <a:spLocks noGrp="1"/>
          </p:cNvSpPr>
          <p:nvPr>
            <p:ph idx="1"/>
          </p:nvPr>
        </p:nvSpPr>
        <p:spPr/>
        <p:txBody>
          <a:bodyPr/>
          <a:lstStyle/>
          <a:p>
            <a:r>
              <a:rPr lang="de-DE" dirty="0" smtClean="0"/>
              <a:t>Koffer packen für das Reich Gottes</a:t>
            </a:r>
          </a:p>
          <a:p>
            <a:r>
              <a:rPr lang="de-DE" dirty="0" smtClean="0"/>
              <a:t>Was würde ich aus meinem jetzigen Leben mitnehmen?</a:t>
            </a:r>
            <a:endParaRPr lang="de-DE" dirty="0"/>
          </a:p>
        </p:txBody>
      </p:sp>
      <p:pic>
        <p:nvPicPr>
          <p:cNvPr id="4" name="Grafik 3"/>
          <p:cNvPicPr/>
          <p:nvPr/>
        </p:nvPicPr>
        <p:blipFill>
          <a:blip r:embed="rId2">
            <a:extLst>
              <a:ext uri="{28A0092B-C50C-407E-A947-70E740481C1C}">
                <a14:useLocalDpi xmlns:a14="http://schemas.microsoft.com/office/drawing/2010/main" val="0"/>
              </a:ext>
            </a:extLst>
          </a:blip>
          <a:stretch>
            <a:fillRect/>
          </a:stretch>
        </p:blipFill>
        <p:spPr>
          <a:xfrm>
            <a:off x="4571999" y="3212976"/>
            <a:ext cx="2695575" cy="2695575"/>
          </a:xfrm>
          <a:prstGeom prst="rect">
            <a:avLst/>
          </a:prstGeom>
        </p:spPr>
      </p:pic>
    </p:spTree>
    <p:extLst>
      <p:ext uri="{BB962C8B-B14F-4D97-AF65-F5344CB8AC3E}">
        <p14:creationId xmlns:p14="http://schemas.microsoft.com/office/powerpoint/2010/main" val="17428578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5023" y="817582"/>
            <a:ext cx="6965245" cy="5347722"/>
          </a:xfrm>
        </p:spPr>
        <p:txBody>
          <a:bodyPr>
            <a:normAutofit/>
          </a:bodyPr>
          <a:lstStyle/>
          <a:p>
            <a:r>
              <a:rPr lang="de-DE" sz="9600" dirty="0" smtClean="0"/>
              <a:t>Dein Wille </a:t>
            </a:r>
            <a:r>
              <a:rPr lang="de-DE" sz="9600" dirty="0" smtClean="0"/>
              <a:t/>
            </a:r>
            <a:br>
              <a:rPr lang="de-DE" sz="9600" dirty="0" smtClean="0"/>
            </a:br>
            <a:r>
              <a:rPr lang="de-DE" sz="9600" dirty="0"/>
              <a:t/>
            </a:r>
            <a:br>
              <a:rPr lang="de-DE" sz="9600" dirty="0"/>
            </a:br>
            <a:r>
              <a:rPr lang="de-DE" sz="9600" dirty="0" smtClean="0"/>
              <a:t>geschehe</a:t>
            </a:r>
            <a:endParaRPr lang="de-DE" sz="9600" dirty="0"/>
          </a:p>
        </p:txBody>
      </p:sp>
    </p:spTree>
    <p:extLst>
      <p:ext uri="{BB962C8B-B14F-4D97-AF65-F5344CB8AC3E}">
        <p14:creationId xmlns:p14="http://schemas.microsoft.com/office/powerpoint/2010/main" val="23776146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Dein Wille geschehe</a:t>
            </a:r>
            <a:endParaRPr lang="de-DE" dirty="0"/>
          </a:p>
        </p:txBody>
      </p:sp>
      <p:sp>
        <p:nvSpPr>
          <p:cNvPr id="3" name="Inhaltsplatzhalter 2"/>
          <p:cNvSpPr>
            <a:spLocks noGrp="1"/>
          </p:cNvSpPr>
          <p:nvPr>
            <p:ph idx="1"/>
          </p:nvPr>
        </p:nvSpPr>
        <p:spPr/>
        <p:txBody>
          <a:bodyPr/>
          <a:lstStyle/>
          <a:p>
            <a:r>
              <a:rPr lang="de-DE" dirty="0" smtClean="0"/>
              <a:t>Sich dem Willen eines anderen unterzuordnen ist nicht sehr populär in unserer Zeit. Tatsächlich beugen wir uns zwar fortwährend geradezu unterwürfig dem Willen von Mode- und Meinungsmachern, aber der Theorie nach beschwören wir das selbstbestimmte Leben.</a:t>
            </a:r>
            <a:endParaRPr lang="de-DE" dirty="0"/>
          </a:p>
        </p:txBody>
      </p:sp>
      <p:pic>
        <p:nvPicPr>
          <p:cNvPr id="4" name="Grafik 3"/>
          <p:cNvPicPr/>
          <p:nvPr/>
        </p:nvPicPr>
        <p:blipFill>
          <a:blip r:embed="rId2">
            <a:extLst>
              <a:ext uri="{28A0092B-C50C-407E-A947-70E740481C1C}">
                <a14:useLocalDpi xmlns:a14="http://schemas.microsoft.com/office/drawing/2010/main" val="0"/>
              </a:ext>
            </a:extLst>
          </a:blip>
          <a:stretch>
            <a:fillRect/>
          </a:stretch>
        </p:blipFill>
        <p:spPr>
          <a:xfrm>
            <a:off x="6156176" y="4509120"/>
            <a:ext cx="1635819" cy="1347788"/>
          </a:xfrm>
          <a:prstGeom prst="rect">
            <a:avLst/>
          </a:prstGeom>
        </p:spPr>
      </p:pic>
    </p:spTree>
    <p:extLst>
      <p:ext uri="{BB962C8B-B14F-4D97-AF65-F5344CB8AC3E}">
        <p14:creationId xmlns:p14="http://schemas.microsoft.com/office/powerpoint/2010/main" val="41703213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wie im Himmel so auf Erden.</a:t>
            </a:r>
            <a:endParaRPr lang="de-DE" dirty="0"/>
          </a:p>
        </p:txBody>
      </p:sp>
      <p:pic>
        <p:nvPicPr>
          <p:cNvPr id="4" name="Inhaltsplatzhalt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187624" y="1988840"/>
            <a:ext cx="3158306" cy="3231926"/>
          </a:xfrm>
          <a:prstGeom prst="rect">
            <a:avLst/>
          </a:prstGeom>
        </p:spPr>
      </p:pic>
      <p:pic>
        <p:nvPicPr>
          <p:cNvPr id="5" name="Grafik 4"/>
          <p:cNvPicPr/>
          <p:nvPr/>
        </p:nvPicPr>
        <p:blipFill rotWithShape="1">
          <a:blip r:embed="rId3">
            <a:extLst>
              <a:ext uri="{28A0092B-C50C-407E-A947-70E740481C1C}">
                <a14:useLocalDpi xmlns:a14="http://schemas.microsoft.com/office/drawing/2010/main" val="0"/>
              </a:ext>
            </a:extLst>
          </a:blip>
          <a:srcRect l="10961" r="11123" b="22382"/>
          <a:stretch/>
        </p:blipFill>
        <p:spPr>
          <a:xfrm>
            <a:off x="5443539" y="2636912"/>
            <a:ext cx="2100262" cy="2092251"/>
          </a:xfrm>
          <a:prstGeom prst="rect">
            <a:avLst/>
          </a:prstGeom>
        </p:spPr>
      </p:pic>
    </p:spTree>
    <p:extLst>
      <p:ext uri="{BB962C8B-B14F-4D97-AF65-F5344CB8AC3E}">
        <p14:creationId xmlns:p14="http://schemas.microsoft.com/office/powerpoint/2010/main" val="4688517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Das Vater unser</a:t>
            </a:r>
            <a:endParaRPr lang="de-DE" dirty="0"/>
          </a:p>
        </p:txBody>
      </p:sp>
      <p:sp>
        <p:nvSpPr>
          <p:cNvPr id="3" name="Untertitel 2"/>
          <p:cNvSpPr>
            <a:spLocks noGrp="1"/>
          </p:cNvSpPr>
          <p:nvPr>
            <p:ph type="subTitle" idx="1"/>
          </p:nvPr>
        </p:nvSpPr>
        <p:spPr/>
        <p:txBody>
          <a:bodyPr/>
          <a:lstStyle/>
          <a:p>
            <a:endParaRPr lang="de-DE"/>
          </a:p>
        </p:txBody>
      </p:sp>
    </p:spTree>
    <p:extLst>
      <p:ext uri="{BB962C8B-B14F-4D97-AF65-F5344CB8AC3E}">
        <p14:creationId xmlns:p14="http://schemas.microsoft.com/office/powerpoint/2010/main" val="37849677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wie im Himmel so auf Erden.</a:t>
            </a:r>
            <a:endParaRPr lang="de-DE" dirty="0"/>
          </a:p>
        </p:txBody>
      </p:sp>
      <p:sp>
        <p:nvSpPr>
          <p:cNvPr id="3" name="Inhaltsplatzhalter 2"/>
          <p:cNvSpPr>
            <a:spLocks noGrp="1"/>
          </p:cNvSpPr>
          <p:nvPr>
            <p:ph idx="1"/>
          </p:nvPr>
        </p:nvSpPr>
        <p:spPr>
          <a:xfrm>
            <a:off x="683568" y="2119257"/>
            <a:ext cx="7848872" cy="3603812"/>
          </a:xfrm>
        </p:spPr>
        <p:txBody>
          <a:bodyPr/>
          <a:lstStyle/>
          <a:p>
            <a:r>
              <a:rPr lang="de-DE" dirty="0" smtClean="0"/>
              <a:t>Redewendungen zum Thema Willen ergänzen:</a:t>
            </a:r>
          </a:p>
          <a:p>
            <a:r>
              <a:rPr lang="de-DE" dirty="0" smtClean="0"/>
              <a:t>Des Menschen Wille </a:t>
            </a:r>
            <a:r>
              <a:rPr lang="de-DE" dirty="0" smtClean="0"/>
              <a:t>ist …</a:t>
            </a:r>
            <a:endParaRPr lang="de-DE" dirty="0" smtClean="0"/>
          </a:p>
          <a:p>
            <a:endParaRPr lang="de-DE" dirty="0"/>
          </a:p>
        </p:txBody>
      </p:sp>
    </p:spTree>
    <p:extLst>
      <p:ext uri="{BB962C8B-B14F-4D97-AF65-F5344CB8AC3E}">
        <p14:creationId xmlns:p14="http://schemas.microsoft.com/office/powerpoint/2010/main" val="14793352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5577" y="1124744"/>
            <a:ext cx="648071" cy="1512168"/>
          </a:xfrm>
        </p:spPr>
        <p:txBody>
          <a:bodyPr>
            <a:normAutofit/>
          </a:bodyPr>
          <a:lstStyle/>
          <a:p>
            <a:r>
              <a:rPr lang="de-DE" sz="1000" dirty="0" smtClean="0"/>
              <a:t>wie im Himmel so auf Erden.</a:t>
            </a:r>
            <a:endParaRPr lang="de-DE" sz="1000" dirty="0"/>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9143999" cy="6857998"/>
          </a:xfrm>
          <a:prstGeom prst="rect">
            <a:avLst/>
          </a:prstGeom>
        </p:spPr>
      </p:pic>
      <p:sp>
        <p:nvSpPr>
          <p:cNvPr id="3" name="Inhaltsplatzhalter 2"/>
          <p:cNvSpPr>
            <a:spLocks noGrp="1"/>
          </p:cNvSpPr>
          <p:nvPr>
            <p:ph idx="1"/>
          </p:nvPr>
        </p:nvSpPr>
        <p:spPr>
          <a:xfrm>
            <a:off x="1463040" y="3933056"/>
            <a:ext cx="6196405" cy="2592288"/>
          </a:xfrm>
        </p:spPr>
        <p:txBody>
          <a:bodyPr>
            <a:normAutofit fontScale="92500" lnSpcReduction="10000"/>
          </a:bodyPr>
          <a:lstStyle/>
          <a:p>
            <a:r>
              <a:rPr lang="de-DE" dirty="0"/>
              <a:t>Wo Menschen sich verschenken, </a:t>
            </a:r>
            <a:r>
              <a:rPr lang="de-DE" dirty="0" smtClean="0"/>
              <a:t>die </a:t>
            </a:r>
            <a:r>
              <a:rPr lang="de-DE" dirty="0"/>
              <a:t>Liebe bedenken, und neu beginnen, ganz neu, </a:t>
            </a:r>
            <a:endParaRPr lang="de-DE" dirty="0" smtClean="0"/>
          </a:p>
          <a:p>
            <a:r>
              <a:rPr lang="de-DE" dirty="0" smtClean="0"/>
              <a:t>da </a:t>
            </a:r>
            <a:r>
              <a:rPr lang="de-DE" dirty="0"/>
              <a:t>berühren sich …. </a:t>
            </a:r>
            <a:br>
              <a:rPr lang="de-DE" dirty="0"/>
            </a:br>
            <a:r>
              <a:rPr lang="de-DE" dirty="0"/>
              <a:t> </a:t>
            </a:r>
          </a:p>
          <a:p>
            <a:r>
              <a:rPr lang="de-DE" dirty="0"/>
              <a:t>Wo Menschen sich verbünden, den Hass überwinden, und neu beginnen, ganz neu, </a:t>
            </a:r>
            <a:endParaRPr lang="de-DE" dirty="0" smtClean="0"/>
          </a:p>
          <a:p>
            <a:r>
              <a:rPr lang="de-DE" dirty="0" smtClean="0"/>
              <a:t>da </a:t>
            </a:r>
            <a:r>
              <a:rPr lang="de-DE" dirty="0"/>
              <a:t>berühren sich ….</a:t>
            </a:r>
          </a:p>
          <a:p>
            <a:pPr marL="0" indent="0">
              <a:buNone/>
            </a:pPr>
            <a:endParaRPr lang="de-DE" dirty="0"/>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215315"/>
            <a:ext cx="5544616" cy="3573725"/>
          </a:xfrm>
          <a:prstGeom prst="rect">
            <a:avLst/>
          </a:prstGeom>
        </p:spPr>
      </p:pic>
    </p:spTree>
    <p:extLst>
      <p:ext uri="{BB962C8B-B14F-4D97-AF65-F5344CB8AC3E}">
        <p14:creationId xmlns:p14="http://schemas.microsoft.com/office/powerpoint/2010/main" val="10560109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Unser tägliches Brot </a:t>
            </a:r>
            <a:r>
              <a:rPr lang="de-DE" dirty="0" smtClean="0"/>
              <a:t/>
            </a:r>
            <a:br>
              <a:rPr lang="de-DE" dirty="0" smtClean="0"/>
            </a:br>
            <a:r>
              <a:rPr lang="de-DE" dirty="0" smtClean="0"/>
              <a:t>gib </a:t>
            </a:r>
            <a:r>
              <a:rPr lang="de-DE" dirty="0" smtClean="0"/>
              <a:t>uns heute!</a:t>
            </a:r>
            <a:endParaRPr lang="de-DE"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7972" y="2119313"/>
            <a:ext cx="4767418" cy="3603625"/>
          </a:xfrm>
        </p:spPr>
      </p:pic>
    </p:spTree>
    <p:extLst>
      <p:ext uri="{BB962C8B-B14F-4D97-AF65-F5344CB8AC3E}">
        <p14:creationId xmlns:p14="http://schemas.microsoft.com/office/powerpoint/2010/main" val="24204024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7" name="Grafik 6"/>
          <p:cNvPicPr>
            <a:picLocks noChangeAspect="1"/>
          </p:cNvPicPr>
          <p:nvPr/>
        </p:nvPicPr>
        <p:blipFill rotWithShape="1">
          <a:blip r:embed="rId2" cstate="print">
            <a:extLst>
              <a:ext uri="{28A0092B-C50C-407E-A947-70E740481C1C}">
                <a14:useLocalDpi xmlns:a14="http://schemas.microsoft.com/office/drawing/2010/main" val="0"/>
              </a:ext>
            </a:extLst>
          </a:blip>
          <a:srcRect l="9062" r="22938"/>
          <a:stretch/>
        </p:blipFill>
        <p:spPr>
          <a:xfrm rot="5400000">
            <a:off x="1197260" y="-1197258"/>
            <a:ext cx="6858000" cy="9252519"/>
          </a:xfrm>
          <a:prstGeom prst="rect">
            <a:avLst/>
          </a:prstGeom>
        </p:spPr>
      </p:pic>
      <p:pic>
        <p:nvPicPr>
          <p:cNvPr id="4" name="Inhaltsplatzhalt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9914" t="37775" r="22601" b="6299"/>
          <a:stretch/>
        </p:blipFill>
        <p:spPr>
          <a:xfrm>
            <a:off x="2339752" y="332656"/>
            <a:ext cx="5112568" cy="6017262"/>
          </a:xfrm>
        </p:spPr>
      </p:pic>
    </p:spTree>
    <p:extLst>
      <p:ext uri="{BB962C8B-B14F-4D97-AF65-F5344CB8AC3E}">
        <p14:creationId xmlns:p14="http://schemas.microsoft.com/office/powerpoint/2010/main" val="16269740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Unser tägliches Brot gib uns heute!</a:t>
            </a:r>
            <a:endParaRPr lang="de-DE" dirty="0"/>
          </a:p>
        </p:txBody>
      </p:sp>
      <p:pic>
        <p:nvPicPr>
          <p:cNvPr id="4" name="Inhaltsplatzhalt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49876" b="49413"/>
          <a:stretch/>
        </p:blipFill>
        <p:spPr>
          <a:xfrm>
            <a:off x="1187624" y="2060848"/>
            <a:ext cx="3093187" cy="4104456"/>
          </a:xfrm>
        </p:spPr>
      </p:pic>
      <p:pic>
        <p:nvPicPr>
          <p:cNvPr id="5" name="Inhaltsplatzhalter 3"/>
          <p:cNvPicPr>
            <a:picLocks noChangeAspect="1"/>
          </p:cNvPicPr>
          <p:nvPr/>
        </p:nvPicPr>
        <p:blipFill rotWithShape="1">
          <a:blip r:embed="rId2">
            <a:extLst>
              <a:ext uri="{28A0092B-C50C-407E-A947-70E740481C1C}">
                <a14:useLocalDpi xmlns:a14="http://schemas.microsoft.com/office/drawing/2010/main" val="0"/>
              </a:ext>
            </a:extLst>
          </a:blip>
          <a:srcRect t="49810" r="49876" b="6010"/>
          <a:stretch/>
        </p:blipFill>
        <p:spPr>
          <a:xfrm>
            <a:off x="4572000" y="2204864"/>
            <a:ext cx="3486573" cy="4040525"/>
          </a:xfrm>
          <a:prstGeom prst="rect">
            <a:avLst/>
          </a:prstGeom>
        </p:spPr>
      </p:pic>
    </p:spTree>
    <p:extLst>
      <p:ext uri="{BB962C8B-B14F-4D97-AF65-F5344CB8AC3E}">
        <p14:creationId xmlns:p14="http://schemas.microsoft.com/office/powerpoint/2010/main" val="35867019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Unser tägliches Brot gib uns heute!</a:t>
            </a:r>
            <a:endParaRPr lang="de-DE" dirty="0"/>
          </a:p>
        </p:txBody>
      </p:sp>
      <p:pic>
        <p:nvPicPr>
          <p:cNvPr id="4" name="Inhaltsplatzhalt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51114" t="8799" r="3675" b="50454"/>
          <a:stretch/>
        </p:blipFill>
        <p:spPr>
          <a:xfrm>
            <a:off x="1259632" y="2060848"/>
            <a:ext cx="3193962" cy="3784642"/>
          </a:xfrm>
        </p:spPr>
      </p:pic>
      <p:pic>
        <p:nvPicPr>
          <p:cNvPr id="5" name="Inhaltsplatzhalter 3"/>
          <p:cNvPicPr>
            <a:picLocks noChangeAspect="1"/>
          </p:cNvPicPr>
          <p:nvPr/>
        </p:nvPicPr>
        <p:blipFill rotWithShape="1">
          <a:blip r:embed="rId2">
            <a:extLst>
              <a:ext uri="{28A0092B-C50C-407E-A947-70E740481C1C}">
                <a14:useLocalDpi xmlns:a14="http://schemas.microsoft.com/office/drawing/2010/main" val="0"/>
              </a:ext>
            </a:extLst>
          </a:blip>
          <a:srcRect l="3789" t="93998" r="40525" b="3067"/>
          <a:stretch/>
        </p:blipFill>
        <p:spPr>
          <a:xfrm>
            <a:off x="5796136" y="5988204"/>
            <a:ext cx="2252546" cy="156117"/>
          </a:xfrm>
          <a:prstGeom prst="rect">
            <a:avLst/>
          </a:prstGeom>
        </p:spPr>
      </p:pic>
      <p:pic>
        <p:nvPicPr>
          <p:cNvPr id="6" name="Inhaltsplatzhalter 3"/>
          <p:cNvPicPr>
            <a:picLocks noChangeAspect="1"/>
          </p:cNvPicPr>
          <p:nvPr/>
        </p:nvPicPr>
        <p:blipFill rotWithShape="1">
          <a:blip r:embed="rId2">
            <a:extLst>
              <a:ext uri="{28A0092B-C50C-407E-A947-70E740481C1C}">
                <a14:useLocalDpi xmlns:a14="http://schemas.microsoft.com/office/drawing/2010/main" val="0"/>
              </a:ext>
            </a:extLst>
          </a:blip>
          <a:srcRect l="51114" t="48506" r="3675" b="5653"/>
          <a:stretch/>
        </p:blipFill>
        <p:spPr>
          <a:xfrm>
            <a:off x="5151826" y="2171780"/>
            <a:ext cx="2862804" cy="3816424"/>
          </a:xfrm>
          <a:prstGeom prst="rect">
            <a:avLst/>
          </a:prstGeom>
        </p:spPr>
      </p:pic>
    </p:spTree>
    <p:extLst>
      <p:ext uri="{BB962C8B-B14F-4D97-AF65-F5344CB8AC3E}">
        <p14:creationId xmlns:p14="http://schemas.microsoft.com/office/powerpoint/2010/main" val="2329448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5023" y="817582"/>
            <a:ext cx="6965245" cy="5131698"/>
          </a:xfrm>
        </p:spPr>
        <p:txBody>
          <a:bodyPr>
            <a:noAutofit/>
          </a:bodyPr>
          <a:lstStyle/>
          <a:p>
            <a:r>
              <a:rPr lang="de-DE" sz="7200" dirty="0" smtClean="0"/>
              <a:t>Und vergib uns </a:t>
            </a:r>
            <a:r>
              <a:rPr lang="de-DE" sz="7200" dirty="0" smtClean="0"/>
              <a:t/>
            </a:r>
            <a:br>
              <a:rPr lang="de-DE" sz="7200" dirty="0" smtClean="0"/>
            </a:br>
            <a:r>
              <a:rPr lang="de-DE" sz="7200" dirty="0" smtClean="0"/>
              <a:t/>
            </a:r>
            <a:br>
              <a:rPr lang="de-DE" sz="7200" dirty="0" smtClean="0"/>
            </a:br>
            <a:r>
              <a:rPr lang="de-DE" sz="7200" dirty="0" smtClean="0"/>
              <a:t>unsere </a:t>
            </a:r>
            <a:r>
              <a:rPr lang="de-DE" sz="7200" dirty="0" smtClean="0"/>
              <a:t>Schuld</a:t>
            </a:r>
            <a:endParaRPr lang="de-DE" sz="7200" dirty="0"/>
          </a:p>
        </p:txBody>
      </p:sp>
    </p:spTree>
    <p:extLst>
      <p:ext uri="{BB962C8B-B14F-4D97-AF65-F5344CB8AC3E}">
        <p14:creationId xmlns:p14="http://schemas.microsoft.com/office/powerpoint/2010/main" val="39866632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Schuldfrage</a:t>
            </a:r>
            <a:endParaRPr lang="de-DE" dirty="0"/>
          </a:p>
        </p:txBody>
      </p:sp>
      <p:sp>
        <p:nvSpPr>
          <p:cNvPr id="3" name="Inhaltsplatzhalter 2"/>
          <p:cNvSpPr>
            <a:spLocks noGrp="1"/>
          </p:cNvSpPr>
          <p:nvPr>
            <p:ph idx="1"/>
          </p:nvPr>
        </p:nvSpPr>
        <p:spPr>
          <a:xfrm>
            <a:off x="1463040" y="1700808"/>
            <a:ext cx="6196405" cy="4680519"/>
          </a:xfrm>
        </p:spPr>
        <p:txBody>
          <a:bodyPr>
            <a:normAutofit fontScale="55000" lnSpcReduction="20000"/>
          </a:bodyPr>
          <a:lstStyle/>
          <a:p>
            <a:pPr marL="0" indent="0">
              <a:buNone/>
            </a:pPr>
            <a:r>
              <a:rPr lang="de-DE" dirty="0"/>
              <a:t> </a:t>
            </a:r>
          </a:p>
          <a:p>
            <a:r>
              <a:rPr lang="de-DE" dirty="0"/>
              <a:t>Ein Bauer wollte zwei Körbe mit Äpfeln verkaufen. Er lieh sich den Esel seines Nachbarn  aus, lud ihm die Körbe auf und ritt zum Markt in die nahe Stadt. </a:t>
            </a:r>
          </a:p>
          <a:p>
            <a:r>
              <a:rPr lang="de-DE" dirty="0"/>
              <a:t>Gegen Mittag  hatte er bereits alle seine Äpfel verkauft, und weil er guter Stimmung war, genehmigte er sich ein Gläschen Wein.</a:t>
            </a:r>
          </a:p>
          <a:p>
            <a:r>
              <a:rPr lang="de-DE" dirty="0"/>
              <a:t> </a:t>
            </a:r>
          </a:p>
          <a:p>
            <a:r>
              <a:rPr lang="de-DE" dirty="0"/>
              <a:t>Auf dem Weg zurück in sein Dorf überkam ihn eine große Müdigkeit. Er legte sich in den Schatten eines Baumes und schlief ein. Den Esel gelüstete es nach frischem Gras.  Sorglos grasend entfernte er sich immer weiter von dem schlafenden Bauern.  </a:t>
            </a:r>
          </a:p>
          <a:p>
            <a:r>
              <a:rPr lang="de-DE" dirty="0"/>
              <a:t> </a:t>
            </a:r>
          </a:p>
          <a:p>
            <a:r>
              <a:rPr lang="de-DE" dirty="0"/>
              <a:t>Darauf hatte der Wolf nur gewartet: </a:t>
            </a:r>
          </a:p>
          <a:p>
            <a:r>
              <a:rPr lang="de-DE" dirty="0"/>
              <a:t>Hinter dichten Büschen sprang er den Esel an  und fraß ihn auf.</a:t>
            </a:r>
          </a:p>
          <a:p>
            <a:r>
              <a:rPr lang="de-DE" dirty="0"/>
              <a:t> </a:t>
            </a:r>
          </a:p>
          <a:p>
            <a:r>
              <a:rPr lang="de-DE" dirty="0"/>
              <a:t>Als der Bauer ohne Esel sein Dorf erreichte, war der Jammer groß. Natürlich verlangte der Nachbar von dem Bauern Schadenersatz. Der Bauer war jedoch der Meinung, ihn träfe keine Schuld, wenn ein Esel fortliefe und sich fressen ließe. Darum gingen die Kontrahenten zum Dorfältesten, der als weiser und frommer Mann angesehen war. Er sollte entscheiden, wer für den Schaden aufzukommen habe.</a:t>
            </a:r>
          </a:p>
          <a:p>
            <a:r>
              <a:rPr lang="de-DE" dirty="0"/>
              <a:t> </a:t>
            </a:r>
          </a:p>
          <a:p>
            <a:r>
              <a:rPr lang="de-DE" dirty="0"/>
              <a:t>Lange saß der Alte grübelnd da. Nach einer Weile erhellte sich seine Miene und er verkündete sein weises Urteil: </a:t>
            </a:r>
          </a:p>
          <a:p>
            <a:r>
              <a:rPr lang="de-DE" dirty="0"/>
              <a:t>„Offenbar muss der zahlen, der den Wolf frei  herumlaufen ließ.“</a:t>
            </a:r>
          </a:p>
          <a:p>
            <a:endParaRPr lang="de-DE" dirty="0"/>
          </a:p>
        </p:txBody>
      </p:sp>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53415" t="9106" r="6586" b="49431"/>
          <a:stretch/>
        </p:blipFill>
        <p:spPr>
          <a:xfrm>
            <a:off x="583277" y="116632"/>
            <a:ext cx="2222929" cy="1728192"/>
          </a:xfrm>
          <a:prstGeom prst="rect">
            <a:avLst/>
          </a:prstGeom>
        </p:spPr>
      </p:pic>
    </p:spTree>
    <p:extLst>
      <p:ext uri="{BB962C8B-B14F-4D97-AF65-F5344CB8AC3E}">
        <p14:creationId xmlns:p14="http://schemas.microsoft.com/office/powerpoint/2010/main" val="5243727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59832" y="817582"/>
            <a:ext cx="5000436" cy="1202485"/>
          </a:xfrm>
        </p:spPr>
        <p:txBody>
          <a:bodyPr>
            <a:normAutofit fontScale="90000"/>
          </a:bodyPr>
          <a:lstStyle/>
          <a:p>
            <a:r>
              <a:rPr lang="de-DE" b="1" dirty="0"/>
              <a:t>Das verlorene Schaf</a:t>
            </a:r>
            <a:br>
              <a:rPr lang="de-DE" b="1" dirty="0"/>
            </a:br>
            <a:endParaRPr lang="de-DE" dirty="0"/>
          </a:p>
        </p:txBody>
      </p:sp>
      <p:sp>
        <p:nvSpPr>
          <p:cNvPr id="3" name="Inhaltsplatzhalter 2"/>
          <p:cNvSpPr>
            <a:spLocks noGrp="1"/>
          </p:cNvSpPr>
          <p:nvPr>
            <p:ph idx="1"/>
          </p:nvPr>
        </p:nvSpPr>
        <p:spPr/>
        <p:txBody>
          <a:bodyPr>
            <a:normAutofit fontScale="85000" lnSpcReduction="20000"/>
          </a:bodyPr>
          <a:lstStyle/>
          <a:p>
            <a:pPr marL="0" indent="0">
              <a:buNone/>
            </a:pPr>
            <a:endParaRPr lang="de-DE" dirty="0"/>
          </a:p>
          <a:p>
            <a:r>
              <a:rPr lang="de-DE" dirty="0"/>
              <a:t>Ein Schaf fand ein Loch im Zaun und kroch hindurch. Es war so froh abzuhauen. Es lief weit weg und fand nicht mehr zurück.</a:t>
            </a:r>
          </a:p>
          <a:p>
            <a:pPr marL="0" indent="0">
              <a:buNone/>
            </a:pPr>
            <a:endParaRPr lang="de-DE" dirty="0"/>
          </a:p>
          <a:p>
            <a:r>
              <a:rPr lang="de-DE" dirty="0"/>
              <a:t>Und dann  merkte es, dass ihm ein Wolf folgte. Es lief und lief, aber der Wolf blieb ihm auf den Fersen, bis der Hirte kam, es aufnahm und liebevoll zurück in den Pferch trug.</a:t>
            </a:r>
          </a:p>
          <a:p>
            <a:pPr marL="0" indent="0">
              <a:buNone/>
            </a:pPr>
            <a:endParaRPr lang="de-DE" dirty="0"/>
          </a:p>
          <a:p>
            <a:r>
              <a:rPr lang="de-DE" dirty="0"/>
              <a:t>Und trotz allen Drängens weigerte sich der Hirte, das Loch im Zaun zu vernageln.</a:t>
            </a:r>
          </a:p>
          <a:p>
            <a:endParaRPr lang="de-DE"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60648"/>
            <a:ext cx="2555776" cy="1916832"/>
          </a:xfrm>
          <a:prstGeom prst="rect">
            <a:avLst/>
          </a:prstGeom>
        </p:spPr>
      </p:pic>
    </p:spTree>
    <p:extLst>
      <p:ext uri="{BB962C8B-B14F-4D97-AF65-F5344CB8AC3E}">
        <p14:creationId xmlns:p14="http://schemas.microsoft.com/office/powerpoint/2010/main" val="38967627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a:t>In Erinnerung  rufen</a:t>
            </a:r>
            <a:r>
              <a:rPr lang="de-DE" dirty="0"/>
              <a:t/>
            </a:r>
            <a:br>
              <a:rPr lang="de-DE" dirty="0"/>
            </a:br>
            <a:endParaRPr lang="de-DE" dirty="0"/>
          </a:p>
        </p:txBody>
      </p:sp>
      <p:sp>
        <p:nvSpPr>
          <p:cNvPr id="3" name="Inhaltsplatzhalter 2"/>
          <p:cNvSpPr>
            <a:spLocks noGrp="1"/>
          </p:cNvSpPr>
          <p:nvPr>
            <p:ph idx="1"/>
          </p:nvPr>
        </p:nvSpPr>
        <p:spPr/>
        <p:txBody>
          <a:bodyPr>
            <a:normAutofit fontScale="92500" lnSpcReduction="10000"/>
          </a:bodyPr>
          <a:lstStyle/>
          <a:p>
            <a:pPr marL="0" indent="0">
              <a:buNone/>
            </a:pPr>
            <a:endParaRPr lang="de-DE" dirty="0"/>
          </a:p>
          <a:p>
            <a:r>
              <a:rPr lang="de-DE" dirty="0"/>
              <a:t>„Warum sprichst du ständig von meinen früher begangenen Fehlern?“, fragte der Ehemann. „Ich dachte, du hättest sie vergeben und vergessen.“</a:t>
            </a:r>
          </a:p>
          <a:p>
            <a:pPr marL="0" indent="0">
              <a:buNone/>
            </a:pPr>
            <a:endParaRPr lang="de-DE" dirty="0"/>
          </a:p>
          <a:p>
            <a:r>
              <a:rPr lang="de-DE" dirty="0"/>
              <a:t>„Ich habe tatsächlich vergeben und vergessen“, antwortete die Ehefrau, „aber ich möchte sicher sein, dass du nicht vergisst, dass ich vergeben und vergessen habe</a:t>
            </a:r>
            <a:r>
              <a:rPr lang="de-DE" dirty="0" smtClean="0"/>
              <a:t>.“</a:t>
            </a:r>
            <a:endParaRPr lang="de-DE" dirty="0"/>
          </a:p>
        </p:txBody>
      </p:sp>
    </p:spTree>
    <p:extLst>
      <p:ext uri="{BB962C8B-B14F-4D97-AF65-F5344CB8AC3E}">
        <p14:creationId xmlns:p14="http://schemas.microsoft.com/office/powerpoint/2010/main" val="1302365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Inhaltsplatzhalter 2"/>
          <p:cNvSpPr>
            <a:spLocks noGrp="1"/>
          </p:cNvSpPr>
          <p:nvPr>
            <p:ph idx="1"/>
          </p:nvPr>
        </p:nvSpPr>
        <p:spPr/>
        <p:txBody>
          <a:bodyPr/>
          <a:lstStyle/>
          <a:p>
            <a:endParaRPr lang="de-DE" dirty="0"/>
          </a:p>
        </p:txBody>
      </p:sp>
      <p:pic>
        <p:nvPicPr>
          <p:cNvPr id="2050" name="Picture 2" descr="C:\Users\Zimmermann\Documents\Schule\Gebet Vater unser\2015_06_04\Vater unser Fassungen.bmp"/>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693" t="7642" r="9015" b="51382"/>
          <a:stretch/>
        </p:blipFill>
        <p:spPr bwMode="auto">
          <a:xfrm>
            <a:off x="1115615" y="764704"/>
            <a:ext cx="7010639" cy="4921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995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5024" y="817582"/>
            <a:ext cx="3372202" cy="1202485"/>
          </a:xfrm>
        </p:spPr>
        <p:txBody>
          <a:bodyPr>
            <a:normAutofit fontScale="90000"/>
          </a:bodyPr>
          <a:lstStyle/>
          <a:p>
            <a:r>
              <a:rPr lang="de-DE" b="1" dirty="0"/>
              <a:t>Augenlider</a:t>
            </a:r>
            <a:r>
              <a:rPr lang="de-DE" dirty="0"/>
              <a:t/>
            </a:r>
            <a:br>
              <a:rPr lang="de-DE" dirty="0"/>
            </a:br>
            <a:endParaRPr lang="de-DE" dirty="0"/>
          </a:p>
        </p:txBody>
      </p:sp>
      <p:sp>
        <p:nvSpPr>
          <p:cNvPr id="3" name="Inhaltsplatzhalter 2"/>
          <p:cNvSpPr>
            <a:spLocks noGrp="1"/>
          </p:cNvSpPr>
          <p:nvPr>
            <p:ph idx="1"/>
          </p:nvPr>
        </p:nvSpPr>
        <p:spPr>
          <a:xfrm>
            <a:off x="1463040" y="1654919"/>
            <a:ext cx="6781368" cy="4068150"/>
          </a:xfrm>
        </p:spPr>
        <p:txBody>
          <a:bodyPr>
            <a:normAutofit fontScale="85000" lnSpcReduction="20000"/>
          </a:bodyPr>
          <a:lstStyle/>
          <a:p>
            <a:pPr marL="0" indent="0">
              <a:buNone/>
            </a:pPr>
            <a:r>
              <a:rPr lang="de-DE" dirty="0"/>
              <a:t> </a:t>
            </a:r>
          </a:p>
          <a:p>
            <a:pPr marL="0" indent="0">
              <a:buNone/>
            </a:pPr>
            <a:r>
              <a:rPr lang="de-DE" dirty="0"/>
              <a:t>Nachdem sich </a:t>
            </a:r>
            <a:endParaRPr lang="de-DE" dirty="0" smtClean="0"/>
          </a:p>
          <a:p>
            <a:pPr marL="0" indent="0">
              <a:buNone/>
            </a:pPr>
            <a:r>
              <a:rPr lang="de-DE" dirty="0" smtClean="0"/>
              <a:t>eine </a:t>
            </a:r>
            <a:r>
              <a:rPr lang="de-DE" dirty="0"/>
              <a:t>Novizin </a:t>
            </a:r>
            <a:endParaRPr lang="de-DE" dirty="0" smtClean="0"/>
          </a:p>
          <a:p>
            <a:pPr marL="0" indent="0">
              <a:buNone/>
            </a:pPr>
            <a:r>
              <a:rPr lang="de-DE" dirty="0" smtClean="0"/>
              <a:t>eines </a:t>
            </a:r>
            <a:r>
              <a:rPr lang="de-DE" dirty="0"/>
              <a:t>ernsten </a:t>
            </a:r>
            <a:endParaRPr lang="de-DE" dirty="0" smtClean="0"/>
          </a:p>
          <a:p>
            <a:pPr marL="0" indent="0">
              <a:buNone/>
            </a:pPr>
            <a:r>
              <a:rPr lang="de-DE" dirty="0" smtClean="0"/>
              <a:t>Vergehens </a:t>
            </a:r>
            <a:r>
              <a:rPr lang="de-DE" dirty="0"/>
              <a:t>schuldig </a:t>
            </a:r>
            <a:endParaRPr lang="de-DE" dirty="0" smtClean="0"/>
          </a:p>
          <a:p>
            <a:pPr marL="0" indent="0">
              <a:buNone/>
            </a:pPr>
            <a:r>
              <a:rPr lang="de-DE" dirty="0" smtClean="0"/>
              <a:t>gemacht </a:t>
            </a:r>
            <a:r>
              <a:rPr lang="de-DE" dirty="0"/>
              <a:t>hatte, </a:t>
            </a:r>
            <a:endParaRPr lang="de-DE" dirty="0" smtClean="0"/>
          </a:p>
          <a:p>
            <a:pPr marL="0" indent="0">
              <a:buNone/>
            </a:pPr>
            <a:r>
              <a:rPr lang="de-DE" dirty="0" smtClean="0"/>
              <a:t>erwarteten </a:t>
            </a:r>
            <a:r>
              <a:rPr lang="de-DE" dirty="0"/>
              <a:t>alle, dass die Novizenmeisterin sie exemplarisch </a:t>
            </a:r>
            <a:endParaRPr lang="de-DE" dirty="0" smtClean="0"/>
          </a:p>
          <a:p>
            <a:pPr marL="0" indent="0">
              <a:buNone/>
            </a:pPr>
            <a:r>
              <a:rPr lang="de-DE" dirty="0" smtClean="0"/>
              <a:t>bestrafen </a:t>
            </a:r>
            <a:r>
              <a:rPr lang="de-DE" dirty="0"/>
              <a:t>würde. Als ein voller Monat vorübergegangen war</a:t>
            </a:r>
            <a:r>
              <a:rPr lang="de-DE" dirty="0" smtClean="0"/>
              <a:t>,</a:t>
            </a:r>
          </a:p>
          <a:p>
            <a:pPr marL="0" indent="0">
              <a:buNone/>
            </a:pPr>
            <a:r>
              <a:rPr lang="de-DE" dirty="0" smtClean="0"/>
              <a:t> </a:t>
            </a:r>
            <a:r>
              <a:rPr lang="de-DE" dirty="0"/>
              <a:t>ohne dass sie etwas getan hatte, machte man der </a:t>
            </a:r>
            <a:endParaRPr lang="de-DE" dirty="0" smtClean="0"/>
          </a:p>
          <a:p>
            <a:pPr marL="0" indent="0">
              <a:buNone/>
            </a:pPr>
            <a:r>
              <a:rPr lang="de-DE" dirty="0" smtClean="0"/>
              <a:t>Novizenmeisterin </a:t>
            </a:r>
            <a:r>
              <a:rPr lang="de-DE" dirty="0"/>
              <a:t>Vorwürfe: „Wir können nicht übersehen, </a:t>
            </a:r>
            <a:endParaRPr lang="de-DE" dirty="0" smtClean="0"/>
          </a:p>
          <a:p>
            <a:pPr marL="0" indent="0">
              <a:buNone/>
            </a:pPr>
            <a:r>
              <a:rPr lang="de-DE" dirty="0" smtClean="0"/>
              <a:t>was </a:t>
            </a:r>
            <a:r>
              <a:rPr lang="de-DE" dirty="0"/>
              <a:t>passiert ist. Schließlich hat uns Gott Augen gegeben.“</a:t>
            </a:r>
          </a:p>
          <a:p>
            <a:pPr marL="0" indent="0">
              <a:buNone/>
            </a:pPr>
            <a:r>
              <a:rPr lang="de-DE" dirty="0"/>
              <a:t> </a:t>
            </a:r>
          </a:p>
          <a:p>
            <a:pPr marL="0" indent="0">
              <a:buNone/>
            </a:pPr>
            <a:r>
              <a:rPr lang="de-DE" dirty="0"/>
              <a:t>„Ja“,  erwiderte die Novizenmeisterin, „und Augenlider.“</a:t>
            </a:r>
          </a:p>
          <a:p>
            <a:pPr marL="0" indent="0">
              <a:buNone/>
            </a:pPr>
            <a:endParaRPr lang="de-DE"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7225" y="116632"/>
            <a:ext cx="4676775"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19936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a:t>Jesus und die Ehebrecherin: Johannes  8,1-11</a:t>
            </a:r>
            <a:br>
              <a:rPr lang="de-DE" b="1" dirty="0"/>
            </a:br>
            <a:endParaRPr lang="de-DE" dirty="0"/>
          </a:p>
        </p:txBody>
      </p:sp>
      <p:sp>
        <p:nvSpPr>
          <p:cNvPr id="4" name="Inhaltsplatzhalter 3"/>
          <p:cNvSpPr>
            <a:spLocks noGrp="1"/>
          </p:cNvSpPr>
          <p:nvPr>
            <p:ph idx="1"/>
          </p:nvPr>
        </p:nvSpPr>
        <p:spPr>
          <a:xfrm>
            <a:off x="1463040" y="2119256"/>
            <a:ext cx="6196405" cy="4190063"/>
          </a:xfrm>
        </p:spPr>
        <p:txBody>
          <a:bodyPr>
            <a:normAutofit fontScale="62500" lnSpcReduction="20000"/>
          </a:bodyPr>
          <a:lstStyle/>
          <a:p>
            <a:r>
              <a:rPr lang="de-DE" dirty="0"/>
              <a:t> </a:t>
            </a:r>
            <a:r>
              <a:rPr lang="de-DE" b="1" dirty="0"/>
              <a:t>Jesus und die Ehebrecherin</a:t>
            </a:r>
          </a:p>
          <a:p>
            <a:r>
              <a:rPr lang="de-DE" baseline="30000" dirty="0"/>
              <a:t>1 </a:t>
            </a:r>
            <a:r>
              <a:rPr lang="de-DE" dirty="0"/>
              <a:t>Jesus aber ging nach dem Ölberg. </a:t>
            </a:r>
            <a:r>
              <a:rPr lang="de-DE" baseline="30000" dirty="0"/>
              <a:t>2 </a:t>
            </a:r>
            <a:r>
              <a:rPr lang="de-DE" dirty="0"/>
              <a:t>Frühmorgens aber kam er wiederum in den Tempel, und alles Volk kam zu ihm; und er setzte sich und lehrte sie. </a:t>
            </a:r>
            <a:r>
              <a:rPr lang="de-DE" baseline="30000" dirty="0"/>
              <a:t>3 </a:t>
            </a:r>
            <a:r>
              <a:rPr lang="de-DE" dirty="0"/>
              <a:t>Die Schriftgelehrten und die Pharisäer aber bringen ein Weib [zu ihm], im Ehebruch ergriffen, und stellen sie in die Mitte</a:t>
            </a:r>
            <a:r>
              <a:rPr lang="de-DE" baseline="30000" dirty="0"/>
              <a:t>4 </a:t>
            </a:r>
            <a:r>
              <a:rPr lang="de-DE" dirty="0"/>
              <a:t>und sagen zu ihm: Lehrer, dieses Weib ist im Ehebruch, auf der Tat selbst, ergriffen worden. </a:t>
            </a:r>
            <a:r>
              <a:rPr lang="de-DE" baseline="30000" dirty="0"/>
              <a:t>5 </a:t>
            </a:r>
            <a:r>
              <a:rPr lang="de-DE" dirty="0"/>
              <a:t>In dem Gesetz aber hat uns Moses geboten, solche zu steinigen; du nun, was sagst du? </a:t>
            </a:r>
            <a:r>
              <a:rPr lang="de-DE" baseline="30000" dirty="0" smtClean="0"/>
              <a:t>6</a:t>
            </a:r>
            <a:r>
              <a:rPr lang="de-DE" baseline="30000" dirty="0"/>
              <a:t> </a:t>
            </a:r>
            <a:r>
              <a:rPr lang="de-DE" dirty="0"/>
              <a:t>Dies aber sagten sie, ihn zu versuchen, auf </a:t>
            </a:r>
            <a:r>
              <a:rPr lang="de-DE" dirty="0" smtClean="0"/>
              <a:t>dass </a:t>
            </a:r>
            <a:r>
              <a:rPr lang="de-DE" dirty="0"/>
              <a:t>sie etwas hätten, um ihn anzuklagen. Jesus aber bückte sich nieder und schrieb mit dem Finger auf die Erde. </a:t>
            </a:r>
            <a:r>
              <a:rPr lang="de-DE" baseline="30000" dirty="0"/>
              <a:t>7 </a:t>
            </a:r>
            <a:r>
              <a:rPr lang="de-DE" dirty="0"/>
              <a:t>Als sie aber fortfuhren, ihn zu fragen, richtete er sich auf und sprach zu ihnen: Wer von euch ohne Sünde ist, werfe zuerst den Stein auf sie. </a:t>
            </a:r>
            <a:r>
              <a:rPr lang="de-DE" baseline="-25000" dirty="0">
                <a:hlinkClick r:id="rId2"/>
              </a:rPr>
              <a:t> </a:t>
            </a:r>
            <a:r>
              <a:rPr lang="de-DE" baseline="30000" dirty="0"/>
              <a:t>8 </a:t>
            </a:r>
            <a:r>
              <a:rPr lang="de-DE" dirty="0"/>
              <a:t>Und wiederum bückte er sich nieder und schrieb auf die Erde. </a:t>
            </a:r>
            <a:r>
              <a:rPr lang="de-DE" baseline="30000" dirty="0"/>
              <a:t>9 </a:t>
            </a:r>
            <a:r>
              <a:rPr lang="de-DE" dirty="0"/>
              <a:t>Als sie aber dies hörten, gingen sie einer nach dem anderen hinaus, anfangend von den Ältesten bis zu den Letzten; und Jesus wurde allein gelassen mit dem Weibe in der Mitte. </a:t>
            </a:r>
            <a:r>
              <a:rPr lang="de-DE" baseline="30000" dirty="0"/>
              <a:t>10 </a:t>
            </a:r>
            <a:r>
              <a:rPr lang="de-DE" dirty="0"/>
              <a:t>Als aber Jesus sich aufrichtete [und außer dem Weibe niemand sah], sprach er zu ihr: Weib, wo sind jene, [deine Verkläger]? Hat niemand dich verurteilt? </a:t>
            </a:r>
            <a:r>
              <a:rPr lang="de-DE" baseline="30000" dirty="0"/>
              <a:t>11 </a:t>
            </a:r>
            <a:r>
              <a:rPr lang="de-DE" dirty="0"/>
              <a:t>Sie aber sprach: Niemand, Herr. Jesus aber sprach zu ihr: So verurteile auch ich dich nicht; gehe hin und sündige nicht mehr</a:t>
            </a:r>
            <a:r>
              <a:rPr lang="de-DE" dirty="0" smtClean="0"/>
              <a:t>.</a:t>
            </a:r>
          </a:p>
          <a:p>
            <a:r>
              <a:rPr lang="de-DE" sz="1600" dirty="0" smtClean="0"/>
              <a:t>Elberfelder 1905</a:t>
            </a:r>
            <a:endParaRPr lang="de-DE" sz="1600" dirty="0"/>
          </a:p>
        </p:txBody>
      </p:sp>
    </p:spTree>
    <p:extLst>
      <p:ext uri="{BB962C8B-B14F-4D97-AF65-F5344CB8AC3E}">
        <p14:creationId xmlns:p14="http://schemas.microsoft.com/office/powerpoint/2010/main" val="38771202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a:t>Diebstahl</a:t>
            </a:r>
            <a:r>
              <a:rPr lang="de-DE" dirty="0"/>
              <a:t/>
            </a:r>
            <a:br>
              <a:rPr lang="de-DE" dirty="0"/>
            </a:br>
            <a:endParaRPr lang="de-DE" dirty="0"/>
          </a:p>
        </p:txBody>
      </p:sp>
      <p:sp>
        <p:nvSpPr>
          <p:cNvPr id="3" name="Inhaltsplatzhalter 2"/>
          <p:cNvSpPr>
            <a:spLocks noGrp="1"/>
          </p:cNvSpPr>
          <p:nvPr>
            <p:ph idx="1"/>
          </p:nvPr>
        </p:nvSpPr>
        <p:spPr>
          <a:xfrm>
            <a:off x="1463040" y="2095998"/>
            <a:ext cx="6196405" cy="4141314"/>
          </a:xfrm>
        </p:spPr>
        <p:txBody>
          <a:bodyPr>
            <a:normAutofit fontScale="85000" lnSpcReduction="20000"/>
          </a:bodyPr>
          <a:lstStyle/>
          <a:p>
            <a:r>
              <a:rPr lang="de-DE" dirty="0" smtClean="0"/>
              <a:t>Mahatma </a:t>
            </a:r>
            <a:r>
              <a:rPr lang="de-DE" dirty="0"/>
              <a:t>Gandhi berichtet aus seinem Leben: </a:t>
            </a:r>
          </a:p>
          <a:p>
            <a:r>
              <a:rPr lang="de-DE" dirty="0"/>
              <a:t>Ich war 15 Jahre, als ich einen Diebstahl beging. Weil ich Schulden hatte, stahl ich meinem Vater ein goldenes Armband, um die Schuld zu bezahlen. Aber ich konnte die Last meiner Schuld nicht ertragen. Als ich vor ihm stand, brachte ich vor Scham den Mund nicht auf. Ich schrieb also mein Bekenntnis nieder. Als ich ihm den Zettel überreichte, zitterte ich am ganzen Körper. Mein Vater las den Zettel, schloss die Augen und dann – zerriss er ihn. „Es ist gut“, sagte er noch. </a:t>
            </a:r>
          </a:p>
          <a:p>
            <a:r>
              <a:rPr lang="de-DE" dirty="0"/>
              <a:t>Und dann nahm er mich in die Arme. </a:t>
            </a:r>
          </a:p>
          <a:p>
            <a:r>
              <a:rPr lang="de-DE" dirty="0"/>
              <a:t>Von da an hatte ich meinen Vater noch viel lieber.</a:t>
            </a:r>
          </a:p>
          <a:p>
            <a:pPr marL="0" indent="0">
              <a:buNone/>
            </a:pPr>
            <a:endParaRPr lang="de-DE" dirty="0" smtClean="0"/>
          </a:p>
          <a:p>
            <a:pPr marL="0" indent="0">
              <a:buNone/>
            </a:pPr>
            <a:r>
              <a:rPr lang="de-DE" sz="1100" dirty="0" smtClean="0"/>
              <a:t>Foto: Wikipedia</a:t>
            </a:r>
            <a:endParaRPr lang="de-DE" sz="11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215" y="4873"/>
            <a:ext cx="1393775" cy="209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42808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3608" y="980728"/>
            <a:ext cx="6965245" cy="3218709"/>
          </a:xfrm>
        </p:spPr>
        <p:txBody>
          <a:bodyPr>
            <a:normAutofit/>
          </a:bodyPr>
          <a:lstStyle/>
          <a:p>
            <a:r>
              <a:rPr lang="de-DE" dirty="0" smtClean="0"/>
              <a:t>wie auch wir vergeben </a:t>
            </a:r>
            <a:r>
              <a:rPr lang="de-DE" dirty="0" smtClean="0"/>
              <a:t/>
            </a:r>
            <a:br>
              <a:rPr lang="de-DE" dirty="0" smtClean="0"/>
            </a:br>
            <a:r>
              <a:rPr lang="de-DE" dirty="0"/>
              <a:t/>
            </a:r>
            <a:br>
              <a:rPr lang="de-DE" dirty="0"/>
            </a:br>
            <a:r>
              <a:rPr lang="de-DE" dirty="0" smtClean="0"/>
              <a:t>unseren </a:t>
            </a:r>
            <a:r>
              <a:rPr lang="de-DE" dirty="0" smtClean="0"/>
              <a:t>Schuldigern.</a:t>
            </a:r>
            <a:endParaRPr lang="de-DE" dirty="0"/>
          </a:p>
        </p:txBody>
      </p:sp>
      <p:sp>
        <p:nvSpPr>
          <p:cNvPr id="3" name="Inhaltsplatzhalter 2"/>
          <p:cNvSpPr>
            <a:spLocks noGrp="1"/>
          </p:cNvSpPr>
          <p:nvPr>
            <p:ph idx="1"/>
          </p:nvPr>
        </p:nvSpPr>
        <p:spPr>
          <a:xfrm>
            <a:off x="1463040" y="4581127"/>
            <a:ext cx="6196405" cy="1141941"/>
          </a:xfrm>
        </p:spPr>
        <p:txBody>
          <a:bodyPr/>
          <a:lstStyle/>
          <a:p>
            <a:r>
              <a:rPr lang="de-DE" dirty="0" smtClean="0"/>
              <a:t>Gleichnis vom unbarmherzigen Gläubiger</a:t>
            </a:r>
          </a:p>
          <a:p>
            <a:endParaRPr lang="de-DE" dirty="0"/>
          </a:p>
          <a:p>
            <a:pPr marL="0" indent="0">
              <a:buNone/>
            </a:pPr>
            <a:endParaRPr lang="de-DE" dirty="0"/>
          </a:p>
        </p:txBody>
      </p:sp>
    </p:spTree>
    <p:extLst>
      <p:ext uri="{BB962C8B-B14F-4D97-AF65-F5344CB8AC3E}">
        <p14:creationId xmlns:p14="http://schemas.microsoft.com/office/powerpoint/2010/main" val="4640913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Und führe uns nicht in Versuchung,</a:t>
            </a:r>
            <a:endParaRPr lang="de-DE"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10322" y="2119313"/>
            <a:ext cx="2702718" cy="3603625"/>
          </a:xfrm>
        </p:spPr>
      </p:pic>
    </p:spTree>
    <p:extLst>
      <p:ext uri="{BB962C8B-B14F-4D97-AF65-F5344CB8AC3E}">
        <p14:creationId xmlns:p14="http://schemas.microsoft.com/office/powerpoint/2010/main" val="21747949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sondern erlöse und von dem Bösen!</a:t>
            </a:r>
            <a:endParaRPr lang="de-DE" dirty="0"/>
          </a:p>
        </p:txBody>
      </p:sp>
      <p:sp>
        <p:nvSpPr>
          <p:cNvPr id="3" name="Inhaltsplatzhalter 2"/>
          <p:cNvSpPr>
            <a:spLocks noGrp="1"/>
          </p:cNvSpPr>
          <p:nvPr>
            <p:ph idx="1"/>
          </p:nvPr>
        </p:nvSpPr>
        <p:spPr/>
        <p:txBody>
          <a:bodyPr>
            <a:normAutofit/>
          </a:bodyPr>
          <a:lstStyle/>
          <a:p>
            <a:r>
              <a:rPr lang="de-DE" dirty="0" smtClean="0"/>
              <a:t>ABC des Bösen</a:t>
            </a:r>
          </a:p>
          <a:p>
            <a:r>
              <a:rPr lang="de-DE" dirty="0" smtClean="0"/>
              <a:t>Wie wird aus Böse lebe?</a:t>
            </a:r>
          </a:p>
          <a:p>
            <a:r>
              <a:rPr lang="de-DE" dirty="0" smtClean="0"/>
              <a:t>jeweils einen Buchstaben ändern</a:t>
            </a:r>
          </a:p>
          <a:p>
            <a:r>
              <a:rPr lang="de-DE" dirty="0" smtClean="0">
                <a:solidFill>
                  <a:srgbClr val="FF0000"/>
                </a:solidFill>
              </a:rPr>
              <a:t>B</a:t>
            </a:r>
            <a:r>
              <a:rPr lang="de-DE" dirty="0" smtClean="0"/>
              <a:t>öse, l</a:t>
            </a:r>
            <a:r>
              <a:rPr lang="de-DE" dirty="0" smtClean="0">
                <a:solidFill>
                  <a:srgbClr val="FF0000"/>
                </a:solidFill>
              </a:rPr>
              <a:t>ö</a:t>
            </a:r>
            <a:r>
              <a:rPr lang="de-DE" dirty="0" smtClean="0"/>
              <a:t>se, le</a:t>
            </a:r>
            <a:r>
              <a:rPr lang="de-DE" dirty="0" smtClean="0">
                <a:solidFill>
                  <a:srgbClr val="FF0000"/>
                </a:solidFill>
              </a:rPr>
              <a:t>s</a:t>
            </a:r>
            <a:r>
              <a:rPr lang="de-DE" dirty="0" smtClean="0"/>
              <a:t>e, Lebe</a:t>
            </a:r>
          </a:p>
          <a:p>
            <a:r>
              <a:rPr lang="de-DE" dirty="0" smtClean="0"/>
              <a:t>das Heer zu Mahl</a:t>
            </a:r>
          </a:p>
          <a:p>
            <a:r>
              <a:rPr lang="de-DE" dirty="0" smtClean="0"/>
              <a:t>Heer, Meer, Mehr, Mehl, Mahl</a:t>
            </a:r>
          </a:p>
          <a:p>
            <a:r>
              <a:rPr lang="de-DE" dirty="0" smtClean="0"/>
              <a:t>Märchen suchen, in denen jemand erlöst wurde</a:t>
            </a:r>
          </a:p>
          <a:p>
            <a:endParaRPr lang="de-DE" dirty="0"/>
          </a:p>
        </p:txBody>
      </p:sp>
    </p:spTree>
    <p:extLst>
      <p:ext uri="{BB962C8B-B14F-4D97-AF65-F5344CB8AC3E}">
        <p14:creationId xmlns:p14="http://schemas.microsoft.com/office/powerpoint/2010/main" val="30774168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238" t="13680" r="20348" b="10818"/>
          <a:stretch/>
        </p:blipFill>
        <p:spPr>
          <a:xfrm>
            <a:off x="2555775" y="188640"/>
            <a:ext cx="4219311" cy="6408712"/>
          </a:xfrm>
        </p:spPr>
      </p:pic>
    </p:spTree>
    <p:extLst>
      <p:ext uri="{BB962C8B-B14F-4D97-AF65-F5344CB8AC3E}">
        <p14:creationId xmlns:p14="http://schemas.microsoft.com/office/powerpoint/2010/main" val="31867284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Denn dein ist das Reich und die Kraft und die Herrlichkeit</a:t>
            </a:r>
            <a:endParaRPr lang="de-DE" dirty="0"/>
          </a:p>
        </p:txBody>
      </p:sp>
      <p:sp>
        <p:nvSpPr>
          <p:cNvPr id="3" name="Inhaltsplatzhalter 2"/>
          <p:cNvSpPr>
            <a:spLocks noGrp="1"/>
          </p:cNvSpPr>
          <p:nvPr>
            <p:ph idx="1"/>
          </p:nvPr>
        </p:nvSpPr>
        <p:spPr>
          <a:xfrm>
            <a:off x="1463040" y="2119256"/>
            <a:ext cx="6196405" cy="4046047"/>
          </a:xfrm>
        </p:spPr>
        <p:txBody>
          <a:bodyPr vert="wordArtVert"/>
          <a:lstStyle/>
          <a:p>
            <a:r>
              <a:rPr lang="de-DE" dirty="0" smtClean="0"/>
              <a:t>KRAFT</a:t>
            </a:r>
          </a:p>
          <a:p>
            <a:endParaRPr lang="de-DE" dirty="0" smtClean="0"/>
          </a:p>
          <a:p>
            <a:endParaRPr lang="de-DE" dirty="0"/>
          </a:p>
          <a:p>
            <a:r>
              <a:rPr lang="de-DE" dirty="0" smtClean="0"/>
              <a:t>REICH</a:t>
            </a:r>
          </a:p>
          <a:p>
            <a:endParaRPr lang="de-DE" dirty="0"/>
          </a:p>
          <a:p>
            <a:endParaRPr lang="de-DE" dirty="0" smtClean="0"/>
          </a:p>
          <a:p>
            <a:r>
              <a:rPr lang="de-DE" dirty="0" smtClean="0"/>
              <a:t>HERRLICH</a:t>
            </a:r>
          </a:p>
          <a:p>
            <a:endParaRPr lang="de-DE" dirty="0"/>
          </a:p>
          <a:p>
            <a:endParaRPr lang="de-DE" dirty="0" smtClean="0"/>
          </a:p>
          <a:p>
            <a:r>
              <a:rPr lang="de-DE" dirty="0" smtClean="0"/>
              <a:t>KEIT</a:t>
            </a:r>
            <a:endParaRPr lang="de-DE" dirty="0"/>
          </a:p>
        </p:txBody>
      </p:sp>
    </p:spTree>
    <p:extLst>
      <p:ext uri="{BB962C8B-B14F-4D97-AF65-F5344CB8AC3E}">
        <p14:creationId xmlns:p14="http://schemas.microsoft.com/office/powerpoint/2010/main" val="33804956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Denn dein ist das Reich und die Kraft und die Herrlichkeit</a:t>
            </a:r>
            <a:endParaRPr lang="de-DE" dirty="0"/>
          </a:p>
        </p:txBody>
      </p:sp>
      <p:sp>
        <p:nvSpPr>
          <p:cNvPr id="3" name="Inhaltsplatzhalter 2"/>
          <p:cNvSpPr>
            <a:spLocks noGrp="1"/>
          </p:cNvSpPr>
          <p:nvPr>
            <p:ph idx="1"/>
          </p:nvPr>
        </p:nvSpPr>
        <p:spPr>
          <a:xfrm>
            <a:off x="1463040" y="2119256"/>
            <a:ext cx="6781368" cy="4190064"/>
          </a:xfrm>
        </p:spPr>
        <p:txBody>
          <a:bodyPr>
            <a:normAutofit fontScale="92500" lnSpcReduction="20000"/>
          </a:bodyPr>
          <a:lstStyle/>
          <a:p>
            <a:pPr marL="0" indent="0">
              <a:buNone/>
            </a:pPr>
            <a:r>
              <a:rPr lang="de-DE" b="1" dirty="0" smtClean="0"/>
              <a:t>R</a:t>
            </a:r>
            <a:r>
              <a:rPr lang="de-DE" dirty="0" smtClean="0"/>
              <a:t>eligion		</a:t>
            </a:r>
            <a:r>
              <a:rPr lang="de-DE" b="1" dirty="0" smtClean="0"/>
              <a:t>K</a:t>
            </a:r>
            <a:r>
              <a:rPr lang="de-DE" dirty="0" smtClean="0"/>
              <a:t>unst		</a:t>
            </a:r>
            <a:r>
              <a:rPr lang="de-DE" b="1" dirty="0" smtClean="0"/>
              <a:t>H</a:t>
            </a:r>
            <a:r>
              <a:rPr lang="de-DE" dirty="0" smtClean="0"/>
              <a:t>eimat</a:t>
            </a:r>
          </a:p>
          <a:p>
            <a:pPr marL="0" indent="0">
              <a:buNone/>
            </a:pPr>
            <a:r>
              <a:rPr lang="de-DE" b="1" dirty="0" smtClean="0"/>
              <a:t>E</a:t>
            </a:r>
            <a:r>
              <a:rPr lang="de-DE" dirty="0" smtClean="0"/>
              <a:t>inheit			</a:t>
            </a:r>
            <a:r>
              <a:rPr lang="de-DE" b="1" dirty="0" smtClean="0"/>
              <a:t>R</a:t>
            </a:r>
            <a:r>
              <a:rPr lang="de-DE" dirty="0" smtClean="0"/>
              <a:t>at		</a:t>
            </a:r>
            <a:r>
              <a:rPr lang="de-DE" b="1" dirty="0" smtClean="0"/>
              <a:t>E</a:t>
            </a:r>
            <a:r>
              <a:rPr lang="de-DE" dirty="0" smtClean="0"/>
              <a:t>rlösung</a:t>
            </a:r>
          </a:p>
          <a:p>
            <a:pPr marL="0" indent="0">
              <a:buNone/>
            </a:pPr>
            <a:r>
              <a:rPr lang="de-DE" b="1" dirty="0" smtClean="0"/>
              <a:t>I</a:t>
            </a:r>
            <a:r>
              <a:rPr lang="de-DE" dirty="0" smtClean="0"/>
              <a:t>nteresse		</a:t>
            </a:r>
            <a:r>
              <a:rPr lang="de-DE" b="1" dirty="0" smtClean="0"/>
              <a:t>A</a:t>
            </a:r>
            <a:r>
              <a:rPr lang="de-DE" dirty="0" smtClean="0"/>
              <a:t>men		</a:t>
            </a:r>
            <a:r>
              <a:rPr lang="de-DE" b="1" dirty="0" smtClean="0"/>
              <a:t>R</a:t>
            </a:r>
            <a:r>
              <a:rPr lang="de-DE" dirty="0" smtClean="0"/>
              <a:t>eich</a:t>
            </a:r>
          </a:p>
          <a:p>
            <a:pPr marL="0" indent="0">
              <a:buNone/>
            </a:pPr>
            <a:r>
              <a:rPr lang="de-DE" b="1" dirty="0" smtClean="0"/>
              <a:t>C</a:t>
            </a:r>
            <a:r>
              <a:rPr lang="de-DE" dirty="0" smtClean="0"/>
              <a:t>hrist			</a:t>
            </a:r>
            <a:r>
              <a:rPr lang="de-DE" b="1" dirty="0" smtClean="0"/>
              <a:t>F</a:t>
            </a:r>
            <a:r>
              <a:rPr lang="de-DE" dirty="0" smtClean="0"/>
              <a:t>unke		</a:t>
            </a:r>
            <a:r>
              <a:rPr lang="de-DE" b="1" dirty="0" smtClean="0"/>
              <a:t>R</a:t>
            </a:r>
            <a:r>
              <a:rPr lang="de-DE" dirty="0" smtClean="0"/>
              <a:t>uhe</a:t>
            </a:r>
          </a:p>
          <a:p>
            <a:pPr marL="0" indent="0">
              <a:buNone/>
            </a:pPr>
            <a:r>
              <a:rPr lang="de-DE" b="1" dirty="0" smtClean="0"/>
              <a:t>H</a:t>
            </a:r>
            <a:r>
              <a:rPr lang="de-DE" dirty="0" smtClean="0"/>
              <a:t>öchster		</a:t>
            </a:r>
            <a:r>
              <a:rPr lang="de-DE" b="1" dirty="0" smtClean="0"/>
              <a:t>T</a:t>
            </a:r>
            <a:r>
              <a:rPr lang="de-DE" dirty="0" smtClean="0"/>
              <a:t>anz		</a:t>
            </a:r>
            <a:r>
              <a:rPr lang="de-DE" b="1" dirty="0" smtClean="0"/>
              <a:t>L</a:t>
            </a:r>
            <a:r>
              <a:rPr lang="de-DE" dirty="0" smtClean="0"/>
              <a:t>icht</a:t>
            </a:r>
          </a:p>
          <a:p>
            <a:pPr marL="0" indent="0">
              <a:buNone/>
            </a:pPr>
            <a:r>
              <a:rPr lang="de-DE" dirty="0"/>
              <a:t>	</a:t>
            </a:r>
            <a:r>
              <a:rPr lang="de-DE" dirty="0" smtClean="0"/>
              <a:t>				</a:t>
            </a:r>
            <a:r>
              <a:rPr lang="de-DE" b="1" dirty="0" smtClean="0"/>
              <a:t>I</a:t>
            </a:r>
            <a:r>
              <a:rPr lang="de-DE" dirty="0" smtClean="0"/>
              <a:t>srael</a:t>
            </a:r>
          </a:p>
          <a:p>
            <a:pPr marL="0" indent="0">
              <a:buNone/>
            </a:pPr>
            <a:r>
              <a:rPr lang="de-DE" dirty="0"/>
              <a:t>	</a:t>
            </a:r>
            <a:r>
              <a:rPr lang="de-DE" dirty="0" smtClean="0"/>
              <a:t>				</a:t>
            </a:r>
            <a:r>
              <a:rPr lang="de-DE" b="1" dirty="0" smtClean="0"/>
              <a:t>C</a:t>
            </a:r>
            <a:r>
              <a:rPr lang="de-DE" dirty="0" smtClean="0"/>
              <a:t>hristus</a:t>
            </a:r>
          </a:p>
          <a:p>
            <a:pPr marL="0" indent="0">
              <a:buNone/>
            </a:pPr>
            <a:r>
              <a:rPr lang="de-DE" dirty="0"/>
              <a:t>	</a:t>
            </a:r>
            <a:r>
              <a:rPr lang="de-DE" dirty="0" smtClean="0"/>
              <a:t>				</a:t>
            </a:r>
            <a:r>
              <a:rPr lang="de-DE" b="1" dirty="0" smtClean="0"/>
              <a:t>H</a:t>
            </a:r>
            <a:r>
              <a:rPr lang="de-DE" dirty="0" smtClean="0"/>
              <a:t>immel</a:t>
            </a:r>
          </a:p>
          <a:p>
            <a:pPr marL="0" indent="0">
              <a:buNone/>
            </a:pPr>
            <a:r>
              <a:rPr lang="de-DE" dirty="0"/>
              <a:t>	</a:t>
            </a:r>
            <a:r>
              <a:rPr lang="de-DE" dirty="0" smtClean="0"/>
              <a:t>				</a:t>
            </a:r>
            <a:r>
              <a:rPr lang="de-DE" b="1" dirty="0" smtClean="0"/>
              <a:t>K</a:t>
            </a:r>
            <a:r>
              <a:rPr lang="de-DE" dirty="0" smtClean="0"/>
              <a:t>ult</a:t>
            </a:r>
          </a:p>
          <a:p>
            <a:pPr marL="0" indent="0">
              <a:buNone/>
            </a:pPr>
            <a:r>
              <a:rPr lang="de-DE" dirty="0"/>
              <a:t>	</a:t>
            </a:r>
            <a:r>
              <a:rPr lang="de-DE" dirty="0" smtClean="0"/>
              <a:t>				</a:t>
            </a:r>
            <a:r>
              <a:rPr lang="de-DE" b="1" dirty="0" smtClean="0"/>
              <a:t>E</a:t>
            </a:r>
            <a:r>
              <a:rPr lang="de-DE" dirty="0" smtClean="0"/>
              <a:t>wigkeit</a:t>
            </a:r>
          </a:p>
          <a:p>
            <a:pPr marL="0" indent="0">
              <a:buNone/>
            </a:pPr>
            <a:r>
              <a:rPr lang="de-DE" dirty="0"/>
              <a:t>	</a:t>
            </a:r>
            <a:r>
              <a:rPr lang="de-DE" dirty="0" smtClean="0"/>
              <a:t>				</a:t>
            </a:r>
            <a:r>
              <a:rPr lang="de-DE" b="1" dirty="0" smtClean="0"/>
              <a:t>I</a:t>
            </a:r>
            <a:r>
              <a:rPr lang="de-DE" dirty="0" smtClean="0"/>
              <a:t>dee</a:t>
            </a:r>
          </a:p>
          <a:p>
            <a:pPr marL="0" indent="0">
              <a:buNone/>
            </a:pPr>
            <a:r>
              <a:rPr lang="de-DE" dirty="0"/>
              <a:t>	</a:t>
            </a:r>
            <a:r>
              <a:rPr lang="de-DE" dirty="0" smtClean="0"/>
              <a:t>				</a:t>
            </a:r>
            <a:r>
              <a:rPr lang="de-DE" b="1" dirty="0" smtClean="0"/>
              <a:t>T</a:t>
            </a:r>
            <a:r>
              <a:rPr lang="de-DE" dirty="0" smtClean="0"/>
              <a:t>alent</a:t>
            </a:r>
            <a:endParaRPr lang="de-DE" dirty="0"/>
          </a:p>
        </p:txBody>
      </p:sp>
    </p:spTree>
    <p:extLst>
      <p:ext uri="{BB962C8B-B14F-4D97-AF65-F5344CB8AC3E}">
        <p14:creationId xmlns:p14="http://schemas.microsoft.com/office/powerpoint/2010/main" val="33804956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Denn dein ist das Reich und die Kraft und die Herrlichkeit</a:t>
            </a:r>
            <a:endParaRPr lang="de-DE" dirty="0"/>
          </a:p>
        </p:txBody>
      </p:sp>
      <p:sp>
        <p:nvSpPr>
          <p:cNvPr id="3" name="Inhaltsplatzhalter 2"/>
          <p:cNvSpPr>
            <a:spLocks noGrp="1"/>
          </p:cNvSpPr>
          <p:nvPr>
            <p:ph idx="1"/>
          </p:nvPr>
        </p:nvSpPr>
        <p:spPr/>
        <p:txBody>
          <a:bodyPr/>
          <a:lstStyle/>
          <a:p>
            <a:r>
              <a:rPr lang="de-DE" dirty="0" smtClean="0"/>
              <a:t>Kraftlos durch den Raumgeben</a:t>
            </a:r>
          </a:p>
          <a:p>
            <a:r>
              <a:rPr lang="de-DE" dirty="0" smtClean="0"/>
              <a:t>mit kräftigen Schritten</a:t>
            </a:r>
          </a:p>
          <a:p>
            <a:r>
              <a:rPr lang="de-DE" dirty="0" smtClean="0"/>
              <a:t>mit kraftvollen Armbewegungen</a:t>
            </a:r>
          </a:p>
          <a:p>
            <a:r>
              <a:rPr lang="de-DE" dirty="0" smtClean="0"/>
              <a:t>stampfend </a:t>
            </a:r>
          </a:p>
          <a:p>
            <a:r>
              <a:rPr lang="de-DE" dirty="0" smtClean="0"/>
              <a:t>boxend Arme nach vorne strecken</a:t>
            </a:r>
          </a:p>
          <a:p>
            <a:r>
              <a:rPr lang="de-DE" dirty="0" smtClean="0"/>
              <a:t>mit kräftigen Schritten durcheinander gehen dabei niemanden dabei anrempeln</a:t>
            </a:r>
            <a:endParaRPr lang="de-DE" dirty="0"/>
          </a:p>
        </p:txBody>
      </p:sp>
    </p:spTree>
    <p:extLst>
      <p:ext uri="{BB962C8B-B14F-4D97-AF65-F5344CB8AC3E}">
        <p14:creationId xmlns:p14="http://schemas.microsoft.com/office/powerpoint/2010/main" val="32594776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Inhaltsplatzhalter 2"/>
          <p:cNvSpPr>
            <a:spLocks noGrp="1"/>
          </p:cNvSpPr>
          <p:nvPr>
            <p:ph idx="1"/>
          </p:nvPr>
        </p:nvSpPr>
        <p:spPr/>
        <p:txBody>
          <a:bodyPr/>
          <a:lstStyle/>
          <a:p>
            <a:endParaRPr lang="de-DE" dirty="0"/>
          </a:p>
        </p:txBody>
      </p:sp>
      <p:pic>
        <p:nvPicPr>
          <p:cNvPr id="3074" name="Picture 2" descr="C:\Users\Zimmermann\Documents\Schule\Gebet Vater unser\2015_06_04\Vater unser Fassungen.bmp"/>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920" t="56911" r="9467" b="8455"/>
          <a:stretch/>
        </p:blipFill>
        <p:spPr bwMode="auto">
          <a:xfrm>
            <a:off x="971600" y="764704"/>
            <a:ext cx="7100729"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4096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87823" y="620688"/>
            <a:ext cx="3978441" cy="5616624"/>
          </a:xfrm>
        </p:spPr>
      </p:pic>
    </p:spTree>
    <p:extLst>
      <p:ext uri="{BB962C8B-B14F-4D97-AF65-F5344CB8AC3E}">
        <p14:creationId xmlns:p14="http://schemas.microsoft.com/office/powerpoint/2010/main" val="13623403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5023" y="817582"/>
            <a:ext cx="6965245" cy="4987682"/>
          </a:xfrm>
        </p:spPr>
        <p:txBody>
          <a:bodyPr>
            <a:normAutofit/>
          </a:bodyPr>
          <a:lstStyle/>
          <a:p>
            <a:r>
              <a:rPr lang="de-DE" sz="9600" dirty="0" smtClean="0"/>
              <a:t>in Ewigkeit</a:t>
            </a:r>
            <a:r>
              <a:rPr lang="de-DE" sz="9600" dirty="0" smtClean="0"/>
              <a:t>.</a:t>
            </a:r>
            <a:br>
              <a:rPr lang="de-DE" sz="9600" dirty="0" smtClean="0"/>
            </a:br>
            <a:r>
              <a:rPr lang="de-DE" sz="9600" dirty="0" smtClean="0"/>
              <a:t/>
            </a:r>
            <a:br>
              <a:rPr lang="de-DE" sz="9600" dirty="0" smtClean="0"/>
            </a:br>
            <a:r>
              <a:rPr lang="de-DE" sz="9600" dirty="0" smtClean="0"/>
              <a:t>Amen</a:t>
            </a:r>
            <a:r>
              <a:rPr lang="de-DE" sz="9600" dirty="0" smtClean="0"/>
              <a:t>!</a:t>
            </a:r>
            <a:endParaRPr lang="de-DE" sz="9600" dirty="0"/>
          </a:p>
        </p:txBody>
      </p:sp>
    </p:spTree>
    <p:extLst>
      <p:ext uri="{BB962C8B-B14F-4D97-AF65-F5344CB8AC3E}">
        <p14:creationId xmlns:p14="http://schemas.microsoft.com/office/powerpoint/2010/main" val="27508571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27584" y="980728"/>
            <a:ext cx="7560840" cy="4742341"/>
          </a:xfrm>
        </p:spPr>
        <p:txBody>
          <a:bodyPr>
            <a:normAutofit fontScale="25000" lnSpcReduction="20000"/>
          </a:bodyPr>
          <a:lstStyle/>
          <a:p>
            <a:pPr indent="0">
              <a:buNone/>
            </a:pPr>
            <a:r>
              <a:rPr lang="de-DE" sz="5600" b="1" dirty="0" smtClean="0">
                <a:latin typeface="+mj-lt"/>
              </a:rPr>
              <a:t>2010: 	Die </a:t>
            </a:r>
            <a:r>
              <a:rPr lang="de-DE" sz="5600" b="1" dirty="0">
                <a:latin typeface="+mj-lt"/>
              </a:rPr>
              <a:t>Seele bewegen </a:t>
            </a:r>
            <a:r>
              <a:rPr lang="de-DE" sz="5600" b="1" dirty="0" smtClean="0">
                <a:latin typeface="+mj-lt"/>
              </a:rPr>
              <a:t>– Gebet </a:t>
            </a:r>
            <a:r>
              <a:rPr lang="de-DE" sz="5600" b="1" dirty="0">
                <a:latin typeface="+mj-lt"/>
              </a:rPr>
              <a:t>und Gottesdienst mit Demenzkranken </a:t>
            </a:r>
            <a:r>
              <a:rPr lang="de-DE" sz="5600" b="1" dirty="0" smtClean="0">
                <a:latin typeface="+mj-lt"/>
              </a:rPr>
              <a:t>gestalten</a:t>
            </a:r>
          </a:p>
          <a:p>
            <a:pPr indent="0">
              <a:buNone/>
            </a:pPr>
            <a:r>
              <a:rPr lang="de-DE" sz="5600" b="1" dirty="0" smtClean="0">
                <a:latin typeface="+mj-lt"/>
              </a:rPr>
              <a:t>2011:	Der </a:t>
            </a:r>
            <a:r>
              <a:rPr lang="de-DE" sz="5600" b="1" dirty="0">
                <a:latin typeface="+mj-lt"/>
              </a:rPr>
              <a:t>Dienst und die Aufgaben </a:t>
            </a:r>
            <a:r>
              <a:rPr lang="de-DE" sz="5600" b="1" dirty="0" smtClean="0">
                <a:latin typeface="+mj-lt"/>
              </a:rPr>
              <a:t>der Seelsorgebeauftragten</a:t>
            </a:r>
          </a:p>
          <a:p>
            <a:pPr indent="0">
              <a:buNone/>
            </a:pPr>
            <a:r>
              <a:rPr lang="de-DE" sz="5600" b="1" dirty="0" smtClean="0">
                <a:latin typeface="+mj-lt"/>
              </a:rPr>
              <a:t>	in </a:t>
            </a:r>
            <a:r>
              <a:rPr lang="de-DE" sz="5600" b="1" dirty="0">
                <a:latin typeface="+mj-lt"/>
              </a:rPr>
              <a:t>Caritas-Altenheimen </a:t>
            </a:r>
            <a:r>
              <a:rPr lang="de-DE" sz="5600" b="1" dirty="0" smtClean="0">
                <a:latin typeface="+mj-lt"/>
              </a:rPr>
              <a:t>der Diözese Eichstätt.</a:t>
            </a:r>
          </a:p>
          <a:p>
            <a:r>
              <a:rPr lang="de-DE" sz="5600" b="1" dirty="0" smtClean="0">
                <a:latin typeface="+mj-lt"/>
              </a:rPr>
              <a:t>2012</a:t>
            </a:r>
            <a:r>
              <a:rPr lang="de-DE" sz="5600" b="1" dirty="0">
                <a:latin typeface="+mj-lt"/>
              </a:rPr>
              <a:t>: </a:t>
            </a:r>
            <a:r>
              <a:rPr lang="de-DE" sz="5600" b="1" dirty="0" smtClean="0">
                <a:latin typeface="+mj-lt"/>
              </a:rPr>
              <a:t>	Du </a:t>
            </a:r>
            <a:r>
              <a:rPr lang="de-DE" sz="5600" b="1" dirty="0">
                <a:latin typeface="+mj-lt"/>
              </a:rPr>
              <a:t>bist wertvoll wie Du bist! – </a:t>
            </a:r>
            <a:r>
              <a:rPr lang="de-DE" sz="5600" b="1" dirty="0" smtClean="0">
                <a:latin typeface="+mj-lt"/>
              </a:rPr>
              <a:t> </a:t>
            </a:r>
            <a:r>
              <a:rPr lang="de-DE" sz="5600" b="1" dirty="0">
                <a:latin typeface="+mj-lt"/>
              </a:rPr>
              <a:t>Die Frage nach Leid, Schuld und Gottesbild </a:t>
            </a:r>
            <a:endParaRPr lang="de-DE" sz="5600" b="1" dirty="0" smtClean="0">
              <a:latin typeface="+mj-lt"/>
            </a:endParaRPr>
          </a:p>
          <a:p>
            <a:r>
              <a:rPr lang="de-DE" sz="5600" b="1" dirty="0" smtClean="0">
                <a:latin typeface="+mj-lt"/>
              </a:rPr>
              <a:t>2013</a:t>
            </a:r>
            <a:r>
              <a:rPr lang="de-DE" sz="5600" b="1" dirty="0">
                <a:latin typeface="+mj-lt"/>
              </a:rPr>
              <a:t>: </a:t>
            </a:r>
            <a:r>
              <a:rPr lang="de-DE" sz="5600" b="1" dirty="0" smtClean="0">
                <a:latin typeface="+mj-lt"/>
              </a:rPr>
              <a:t>	Seelsorgliche </a:t>
            </a:r>
            <a:r>
              <a:rPr lang="de-DE" sz="5600" b="1" dirty="0">
                <a:latin typeface="+mj-lt"/>
              </a:rPr>
              <a:t>Begleitung im Rhythmus der Zeit </a:t>
            </a:r>
            <a:r>
              <a:rPr lang="de-DE" sz="5600" b="1" dirty="0" smtClean="0">
                <a:latin typeface="+mj-lt"/>
              </a:rPr>
              <a:t>–Das </a:t>
            </a:r>
            <a:r>
              <a:rPr lang="de-DE" sz="5600" b="1" dirty="0">
                <a:latin typeface="+mj-lt"/>
              </a:rPr>
              <a:t>Kirchenjahr entdecken </a:t>
            </a:r>
          </a:p>
          <a:p>
            <a:r>
              <a:rPr lang="de-DE" sz="5600" b="1" dirty="0" smtClean="0">
                <a:latin typeface="+mj-lt"/>
              </a:rPr>
              <a:t>2014</a:t>
            </a:r>
            <a:r>
              <a:rPr lang="de-DE" sz="5600" b="1" dirty="0">
                <a:latin typeface="+mj-lt"/>
              </a:rPr>
              <a:t>: </a:t>
            </a:r>
            <a:r>
              <a:rPr lang="de-DE" sz="5600" b="1" dirty="0" smtClean="0">
                <a:latin typeface="+mj-lt"/>
              </a:rPr>
              <a:t>	Mit </a:t>
            </a:r>
            <a:r>
              <a:rPr lang="de-DE" sz="5600" b="1" dirty="0">
                <a:latin typeface="+mj-lt"/>
              </a:rPr>
              <a:t>Jesus auf dem Brunnenrand - Gesprächsseelsorge und Biografiearbeit</a:t>
            </a:r>
          </a:p>
          <a:p>
            <a:pPr indent="0">
              <a:buNone/>
            </a:pPr>
            <a:r>
              <a:rPr lang="de-DE" sz="5600" b="1" dirty="0" smtClean="0">
                <a:latin typeface="+mj-lt"/>
              </a:rPr>
              <a:t>2015:	Das Vater unser</a:t>
            </a:r>
          </a:p>
          <a:p>
            <a:pPr indent="0">
              <a:buNone/>
            </a:pPr>
            <a:endParaRPr lang="de-DE" sz="4800" dirty="0" smtClean="0"/>
          </a:p>
          <a:p>
            <a:pPr indent="0">
              <a:buNone/>
            </a:pPr>
            <a:endParaRPr lang="de-DE" sz="4800" dirty="0"/>
          </a:p>
          <a:p>
            <a:pPr indent="0">
              <a:buNone/>
            </a:pPr>
            <a:endParaRPr lang="de-DE" sz="4800" dirty="0" smtClean="0"/>
          </a:p>
          <a:p>
            <a:pPr indent="0">
              <a:buNone/>
            </a:pPr>
            <a:endParaRPr lang="de-DE" sz="4800" dirty="0"/>
          </a:p>
          <a:p>
            <a:pPr indent="0">
              <a:buNone/>
            </a:pPr>
            <a:endParaRPr lang="de-DE" sz="4800" dirty="0" smtClean="0"/>
          </a:p>
          <a:p>
            <a:pPr indent="0">
              <a:buNone/>
            </a:pPr>
            <a:endParaRPr lang="de-DE" sz="4800" dirty="0"/>
          </a:p>
          <a:p>
            <a:r>
              <a:rPr lang="de-DE" sz="5500" b="1" dirty="0"/>
              <a:t>2015: Würde am (Lebens-) Ende? - Sterben, Tod und Trauer	</a:t>
            </a:r>
            <a:r>
              <a:rPr lang="de-DE" b="1" dirty="0"/>
              <a:t>	</a:t>
            </a:r>
          </a:p>
          <a:p>
            <a:pPr lvl="1"/>
            <a:r>
              <a:rPr lang="de-DE" sz="4600" dirty="0"/>
              <a:t>Sterbebegleitung</a:t>
            </a:r>
          </a:p>
          <a:p>
            <a:pPr lvl="1"/>
            <a:r>
              <a:rPr lang="de-DE" sz="4800" dirty="0"/>
              <a:t>Trauerarbeit Angehörige/Mitarbeiter</a:t>
            </a:r>
          </a:p>
          <a:p>
            <a:pPr lvl="1"/>
            <a:r>
              <a:rPr lang="de-DE" sz="4800" dirty="0"/>
              <a:t>Einbeziehung des Priesters (Krankensalbung, Beichte, Wegzehrung)</a:t>
            </a:r>
          </a:p>
          <a:p>
            <a:pPr lvl="1"/>
            <a:r>
              <a:rPr lang="de-DE" sz="4800" dirty="0"/>
              <a:t>Unterschiedliche Formen der Abschiedsfeiern</a:t>
            </a:r>
          </a:p>
          <a:p>
            <a:pPr lvl="1"/>
            <a:r>
              <a:rPr lang="de-DE" sz="4800" dirty="0"/>
              <a:t>Kreuzwege</a:t>
            </a:r>
          </a:p>
          <a:p>
            <a:pPr lvl="1"/>
            <a:r>
              <a:rPr lang="de-DE" sz="4800" dirty="0"/>
              <a:t>Wie heute an den Himmel glauben?</a:t>
            </a:r>
          </a:p>
          <a:p>
            <a:pPr lvl="1"/>
            <a:r>
              <a:rPr lang="de-DE" sz="4800" dirty="0"/>
              <a:t>Auferstehung oder Nirwana – was ist Erlösung?</a:t>
            </a:r>
          </a:p>
          <a:p>
            <a:pPr lvl="1"/>
            <a:r>
              <a:rPr lang="de-DE" sz="4800" dirty="0"/>
              <a:t>Licht- und Auferstehungswege</a:t>
            </a:r>
          </a:p>
          <a:p>
            <a:pPr lvl="1"/>
            <a:r>
              <a:rPr lang="de-DE" sz="4800" dirty="0"/>
              <a:t>Ethische Probleme am Lebensende und ihre unterschiedliche Bewertung in den Konfessionen</a:t>
            </a:r>
          </a:p>
          <a:p>
            <a:pPr indent="0">
              <a:buNone/>
            </a:pPr>
            <a:endParaRPr lang="de-DE" b="1" dirty="0" smtClean="0"/>
          </a:p>
          <a:p>
            <a:pPr indent="0">
              <a:buNone/>
            </a:pPr>
            <a:endParaRPr lang="de-DE" dirty="0"/>
          </a:p>
          <a:p>
            <a:endParaRPr lang="de-DE" dirty="0"/>
          </a:p>
        </p:txBody>
      </p:sp>
    </p:spTree>
    <p:extLst>
      <p:ext uri="{BB962C8B-B14F-4D97-AF65-F5344CB8AC3E}">
        <p14:creationId xmlns:p14="http://schemas.microsoft.com/office/powerpoint/2010/main" val="28058606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Fortbildung 2016</a:t>
            </a:r>
            <a:endParaRPr lang="de-DE" dirty="0"/>
          </a:p>
        </p:txBody>
      </p:sp>
      <p:sp>
        <p:nvSpPr>
          <p:cNvPr id="3" name="Inhaltsplatzhalter 2"/>
          <p:cNvSpPr>
            <a:spLocks noGrp="1"/>
          </p:cNvSpPr>
          <p:nvPr>
            <p:ph idx="1"/>
          </p:nvPr>
        </p:nvSpPr>
        <p:spPr/>
        <p:txBody>
          <a:bodyPr>
            <a:normAutofit lnSpcReduction="10000"/>
          </a:bodyPr>
          <a:lstStyle/>
          <a:p>
            <a:r>
              <a:rPr lang="de-DE" dirty="0" smtClean="0"/>
              <a:t>Mittwoch, 08. - Donnerstag, 09.06.2016</a:t>
            </a:r>
          </a:p>
          <a:p>
            <a:endParaRPr lang="de-DE" dirty="0" smtClean="0"/>
          </a:p>
          <a:p>
            <a:r>
              <a:rPr lang="de-DE" b="1" dirty="0">
                <a:solidFill>
                  <a:srgbClr val="666666"/>
                </a:solidFill>
                <a:latin typeface="Arial"/>
              </a:rPr>
              <a:t>Kloster </a:t>
            </a:r>
            <a:r>
              <a:rPr lang="de-DE" b="1" dirty="0" err="1">
                <a:solidFill>
                  <a:srgbClr val="666666"/>
                </a:solidFill>
                <a:latin typeface="Arial"/>
              </a:rPr>
              <a:t>Plankstetten</a:t>
            </a:r>
            <a:endParaRPr lang="de-DE" dirty="0">
              <a:solidFill>
                <a:srgbClr val="666666"/>
              </a:solidFill>
              <a:latin typeface="Arial"/>
            </a:endParaRPr>
          </a:p>
          <a:p>
            <a:r>
              <a:rPr lang="de-DE" b="1" dirty="0" smtClean="0">
                <a:solidFill>
                  <a:srgbClr val="666666"/>
                </a:solidFill>
                <a:latin typeface="Arial"/>
              </a:rPr>
              <a:t>92334 </a:t>
            </a:r>
            <a:r>
              <a:rPr lang="de-DE" b="1" dirty="0" err="1" smtClean="0">
                <a:solidFill>
                  <a:srgbClr val="666666"/>
                </a:solidFill>
                <a:latin typeface="Arial"/>
              </a:rPr>
              <a:t>Berching-Plankstetten</a:t>
            </a:r>
            <a:endParaRPr lang="de-DE" b="1" dirty="0" smtClean="0">
              <a:solidFill>
                <a:srgbClr val="666666"/>
              </a:solidFill>
              <a:latin typeface="Arial"/>
            </a:endParaRPr>
          </a:p>
          <a:p>
            <a:endParaRPr lang="de-DE" b="1" dirty="0">
              <a:solidFill>
                <a:srgbClr val="666666"/>
              </a:solidFill>
              <a:latin typeface="Arial"/>
            </a:endParaRPr>
          </a:p>
          <a:p>
            <a:r>
              <a:rPr lang="de-DE" b="1" dirty="0" smtClean="0">
                <a:solidFill>
                  <a:srgbClr val="666666"/>
                </a:solidFill>
                <a:latin typeface="Arial"/>
              </a:rPr>
              <a:t>Vorschläge</a:t>
            </a:r>
          </a:p>
          <a:p>
            <a:r>
              <a:rPr lang="de-DE" b="1" dirty="0" smtClean="0">
                <a:solidFill>
                  <a:srgbClr val="666666"/>
                </a:solidFill>
                <a:latin typeface="Arial"/>
              </a:rPr>
              <a:t>Einbeziehen von Andersgläubigen…</a:t>
            </a:r>
          </a:p>
          <a:p>
            <a:r>
              <a:rPr lang="de-DE" b="1" dirty="0" smtClean="0">
                <a:solidFill>
                  <a:srgbClr val="666666"/>
                </a:solidFill>
                <a:latin typeface="Arial"/>
              </a:rPr>
              <a:t>Gleichnisse, der Kern der Botschaft Jesu</a:t>
            </a:r>
            <a:endParaRPr lang="de-DE" dirty="0">
              <a:solidFill>
                <a:srgbClr val="666666"/>
              </a:solidFill>
              <a:latin typeface="Arial"/>
            </a:endParaRPr>
          </a:p>
          <a:p>
            <a:endParaRPr lang="de-DE" dirty="0"/>
          </a:p>
        </p:txBody>
      </p:sp>
    </p:spTree>
    <p:extLst>
      <p:ext uri="{BB962C8B-B14F-4D97-AF65-F5344CB8AC3E}">
        <p14:creationId xmlns:p14="http://schemas.microsoft.com/office/powerpoint/2010/main" val="33568692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932040" y="1600200"/>
            <a:ext cx="3754760" cy="4709160"/>
          </a:xfrm>
        </p:spPr>
        <p:txBody>
          <a:bodyPr>
            <a:normAutofit/>
          </a:bodyPr>
          <a:lstStyle/>
          <a:p>
            <a:pPr marL="137160" indent="0">
              <a:buNone/>
            </a:pPr>
            <a:r>
              <a:rPr lang="de-DE" sz="2800" b="1" dirty="0" smtClean="0"/>
              <a:t>Vielen Dank für die gemeinsame Zeit</a:t>
            </a:r>
          </a:p>
          <a:p>
            <a:pPr marL="137160" indent="0">
              <a:buNone/>
            </a:pPr>
            <a:r>
              <a:rPr lang="de-DE" sz="2800" b="1" dirty="0" smtClean="0"/>
              <a:t>Und eine gute Heimfahrt!</a:t>
            </a:r>
            <a:endParaRPr lang="de-DE" sz="2800" b="1"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548680"/>
            <a:ext cx="4183147"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38010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pic>
        <p:nvPicPr>
          <p:cNvPr id="4098" name="Picture 2" descr="C:\Users\Zimmermann\Documents\Schule\Gebet Vater unser\2015_06_04\Vater unser Fassungen.bmp"/>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051" t="57561" r="10372" b="9105"/>
          <a:stretch/>
        </p:blipFill>
        <p:spPr bwMode="auto">
          <a:xfrm>
            <a:off x="2653990" y="3861048"/>
            <a:ext cx="3869473" cy="2286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Zimmermann\Documents\Schule\Gebet Vater unser\2015_06_04\Vater unser Fassungen.bmp"/>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1051" t="7642" r="10372" b="52183"/>
          <a:stretch/>
        </p:blipFill>
        <p:spPr bwMode="auto">
          <a:xfrm>
            <a:off x="2699704" y="620688"/>
            <a:ext cx="3823759" cy="2722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963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val="2909040198"/>
              </p:ext>
            </p:extLst>
          </p:nvPr>
        </p:nvGraphicFramePr>
        <p:xfrm>
          <a:off x="1187624" y="980728"/>
          <a:ext cx="6468805" cy="5054567"/>
        </p:xfrm>
        <a:graphic>
          <a:graphicData uri="http://schemas.openxmlformats.org/drawingml/2006/table">
            <a:tbl>
              <a:tblPr firstRow="1" firstCol="1" bandRow="1"/>
              <a:tblGrid>
                <a:gridCol w="3141387"/>
                <a:gridCol w="3327418"/>
              </a:tblGrid>
              <a:tr h="330056">
                <a:tc gridSpan="2">
                  <a:txBody>
                    <a:bodyPr/>
                    <a:lstStyle/>
                    <a:p>
                      <a:pPr>
                        <a:lnSpc>
                          <a:spcPts val="2100"/>
                        </a:lnSpc>
                        <a:spcAft>
                          <a:spcPts val="0"/>
                        </a:spcAft>
                      </a:pPr>
                      <a:r>
                        <a:rPr lang="de-DE" sz="1100" b="1" kern="1800" dirty="0">
                          <a:solidFill>
                            <a:srgbClr val="000000"/>
                          </a:solidFill>
                          <a:effectLst/>
                          <a:latin typeface="Times New Roman"/>
                          <a:ea typeface="Times New Roman"/>
                          <a:cs typeface="Times New Roman"/>
                        </a:rPr>
                        <a:t>Das Vater unser</a:t>
                      </a:r>
                      <a:endParaRPr lang="de-DE" sz="800" dirty="0">
                        <a:effectLst/>
                        <a:latin typeface="Calibri"/>
                        <a:ea typeface="Calibri"/>
                        <a:cs typeface="Times New Roman"/>
                      </a:endParaRPr>
                    </a:p>
                  </a:txBody>
                  <a:tcPr marL="50361" marR="50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r>
              <a:tr h="330056">
                <a:tc>
                  <a:txBody>
                    <a:bodyPr/>
                    <a:lstStyle/>
                    <a:p>
                      <a:pPr>
                        <a:lnSpc>
                          <a:spcPts val="2100"/>
                        </a:lnSpc>
                        <a:spcAft>
                          <a:spcPts val="0"/>
                        </a:spcAft>
                      </a:pPr>
                      <a:r>
                        <a:rPr lang="de-DE" sz="1100" b="1" kern="1800">
                          <a:solidFill>
                            <a:srgbClr val="000000"/>
                          </a:solidFill>
                          <a:effectLst/>
                          <a:latin typeface="Times New Roman"/>
                          <a:ea typeface="Times New Roman"/>
                          <a:cs typeface="Times New Roman"/>
                        </a:rPr>
                        <a:t>in gewohnter Sprache</a:t>
                      </a:r>
                      <a:endParaRPr lang="de-DE" sz="800">
                        <a:effectLst/>
                        <a:latin typeface="Calibri"/>
                        <a:ea typeface="Calibri"/>
                        <a:cs typeface="Times New Roman"/>
                      </a:endParaRPr>
                    </a:p>
                  </a:txBody>
                  <a:tcPr marL="50361" marR="50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100"/>
                        </a:lnSpc>
                        <a:spcAft>
                          <a:spcPts val="0"/>
                        </a:spcAft>
                      </a:pPr>
                      <a:r>
                        <a:rPr lang="de-DE" sz="1100" b="1" kern="1800">
                          <a:solidFill>
                            <a:srgbClr val="000000"/>
                          </a:solidFill>
                          <a:effectLst/>
                          <a:latin typeface="Times New Roman"/>
                          <a:ea typeface="Times New Roman"/>
                          <a:cs typeface="Times New Roman"/>
                        </a:rPr>
                        <a:t>in Leichter Sprache</a:t>
                      </a:r>
                      <a:endParaRPr lang="de-DE" sz="800">
                        <a:effectLst/>
                        <a:latin typeface="Calibri"/>
                        <a:ea typeface="Calibri"/>
                        <a:cs typeface="Times New Roman"/>
                      </a:endParaRPr>
                    </a:p>
                  </a:txBody>
                  <a:tcPr marL="50361" marR="50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0111">
                <a:tc>
                  <a:txBody>
                    <a:bodyPr/>
                    <a:lstStyle/>
                    <a:p>
                      <a:pPr>
                        <a:lnSpc>
                          <a:spcPts val="2100"/>
                        </a:lnSpc>
                        <a:spcAft>
                          <a:spcPts val="0"/>
                        </a:spcAft>
                      </a:pPr>
                      <a:r>
                        <a:rPr lang="de-DE" sz="1100" b="1" kern="1800">
                          <a:solidFill>
                            <a:srgbClr val="000000"/>
                          </a:solidFill>
                          <a:effectLst/>
                          <a:latin typeface="Times New Roman"/>
                          <a:ea typeface="Times New Roman"/>
                          <a:cs typeface="Times New Roman"/>
                        </a:rPr>
                        <a:t> </a:t>
                      </a:r>
                      <a:endParaRPr lang="de-DE" sz="800">
                        <a:effectLst/>
                        <a:latin typeface="Calibri"/>
                        <a:ea typeface="Calibri"/>
                        <a:cs typeface="Times New Roman"/>
                      </a:endParaRPr>
                    </a:p>
                  </a:txBody>
                  <a:tcPr marL="50361" marR="50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100"/>
                        </a:lnSpc>
                        <a:spcAft>
                          <a:spcPts val="0"/>
                        </a:spcAft>
                      </a:pPr>
                      <a:r>
                        <a:rPr lang="de-DE" sz="1100" b="1" kern="1800">
                          <a:solidFill>
                            <a:srgbClr val="000000"/>
                          </a:solidFill>
                          <a:effectLst/>
                          <a:latin typeface="Times New Roman"/>
                          <a:ea typeface="Times New Roman"/>
                          <a:cs typeface="Times New Roman"/>
                        </a:rPr>
                        <a:t>Das ist ein Gebet.</a:t>
                      </a:r>
                      <a:endParaRPr lang="de-DE" sz="800">
                        <a:effectLst/>
                        <a:latin typeface="Calibri"/>
                        <a:ea typeface="Calibri"/>
                        <a:cs typeface="Times New Roman"/>
                      </a:endParaRPr>
                    </a:p>
                    <a:p>
                      <a:pPr>
                        <a:lnSpc>
                          <a:spcPts val="2100"/>
                        </a:lnSpc>
                        <a:spcAft>
                          <a:spcPts val="0"/>
                        </a:spcAft>
                      </a:pPr>
                      <a:r>
                        <a:rPr lang="de-DE" sz="1100" b="1" kern="1800">
                          <a:solidFill>
                            <a:srgbClr val="000000"/>
                          </a:solidFill>
                          <a:effectLst/>
                          <a:latin typeface="Times New Roman"/>
                          <a:ea typeface="Times New Roman"/>
                          <a:cs typeface="Times New Roman"/>
                        </a:rPr>
                        <a:t>Jesus hat es seinen Schülern gelernt.</a:t>
                      </a:r>
                      <a:endParaRPr lang="de-DE" sz="800">
                        <a:effectLst/>
                        <a:latin typeface="Calibri"/>
                        <a:ea typeface="Calibri"/>
                        <a:cs typeface="Times New Roman"/>
                      </a:endParaRPr>
                    </a:p>
                  </a:txBody>
                  <a:tcPr marL="50361" marR="50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34344">
                <a:tc>
                  <a:txBody>
                    <a:bodyPr/>
                    <a:lstStyle/>
                    <a:p>
                      <a:pPr>
                        <a:spcAft>
                          <a:spcPts val="0"/>
                        </a:spcAft>
                      </a:pPr>
                      <a:r>
                        <a:rPr lang="de-DE" sz="900" kern="1800">
                          <a:effectLst/>
                          <a:latin typeface="Century Gothic"/>
                          <a:ea typeface="Calibri"/>
                          <a:cs typeface="Times New Roman"/>
                        </a:rPr>
                        <a:t>Vater unser im Himmel,</a:t>
                      </a:r>
                      <a:endParaRPr lang="de-DE" sz="800">
                        <a:effectLst/>
                        <a:latin typeface="Calibri"/>
                        <a:ea typeface="Calibri"/>
                        <a:cs typeface="Times New Roman"/>
                      </a:endParaRPr>
                    </a:p>
                    <a:p>
                      <a:pPr>
                        <a:spcAft>
                          <a:spcPts val="0"/>
                        </a:spcAft>
                      </a:pPr>
                      <a:r>
                        <a:rPr lang="de-DE" sz="900" kern="1800">
                          <a:effectLst/>
                          <a:latin typeface="Century Gothic"/>
                          <a:ea typeface="Calibri"/>
                          <a:cs typeface="Times New Roman"/>
                        </a:rPr>
                        <a:t> </a:t>
                      </a:r>
                      <a:endParaRPr lang="de-DE" sz="800">
                        <a:effectLst/>
                        <a:latin typeface="Calibri"/>
                        <a:ea typeface="Calibri"/>
                        <a:cs typeface="Times New Roman"/>
                      </a:endParaRPr>
                    </a:p>
                    <a:p>
                      <a:pPr>
                        <a:spcAft>
                          <a:spcPts val="0"/>
                        </a:spcAft>
                      </a:pPr>
                      <a:r>
                        <a:rPr lang="de-DE" sz="900" kern="1800">
                          <a:effectLst/>
                          <a:latin typeface="Century Gothic"/>
                          <a:ea typeface="Calibri"/>
                          <a:cs typeface="Times New Roman"/>
                        </a:rPr>
                        <a:t>geheiligt werde Dein Name.</a:t>
                      </a:r>
                      <a:endParaRPr lang="de-DE" sz="800">
                        <a:effectLst/>
                        <a:latin typeface="Calibri"/>
                        <a:ea typeface="Calibri"/>
                        <a:cs typeface="Times New Roman"/>
                      </a:endParaRPr>
                    </a:p>
                    <a:p>
                      <a:pPr>
                        <a:spcAft>
                          <a:spcPts val="0"/>
                        </a:spcAft>
                      </a:pPr>
                      <a:r>
                        <a:rPr lang="de-DE" sz="900" kern="1800">
                          <a:effectLst/>
                          <a:latin typeface="Century Gothic"/>
                          <a:ea typeface="Calibri"/>
                          <a:cs typeface="Times New Roman"/>
                        </a:rPr>
                        <a:t>Dein Reich komme.</a:t>
                      </a:r>
                      <a:endParaRPr lang="de-DE" sz="800">
                        <a:effectLst/>
                        <a:latin typeface="Calibri"/>
                        <a:ea typeface="Calibri"/>
                        <a:cs typeface="Times New Roman"/>
                      </a:endParaRPr>
                    </a:p>
                    <a:p>
                      <a:pPr>
                        <a:spcAft>
                          <a:spcPts val="0"/>
                        </a:spcAft>
                      </a:pPr>
                      <a:r>
                        <a:rPr lang="de-DE" sz="900" kern="1800">
                          <a:effectLst/>
                          <a:latin typeface="Century Gothic"/>
                          <a:ea typeface="Calibri"/>
                          <a:cs typeface="Times New Roman"/>
                        </a:rPr>
                        <a:t>Dein Wille geschehe,</a:t>
                      </a:r>
                      <a:endParaRPr lang="de-DE" sz="800">
                        <a:effectLst/>
                        <a:latin typeface="Calibri"/>
                        <a:ea typeface="Calibri"/>
                        <a:cs typeface="Times New Roman"/>
                      </a:endParaRPr>
                    </a:p>
                    <a:p>
                      <a:pPr>
                        <a:spcAft>
                          <a:spcPts val="0"/>
                        </a:spcAft>
                      </a:pPr>
                      <a:r>
                        <a:rPr lang="de-DE" sz="900" kern="1800">
                          <a:effectLst/>
                          <a:latin typeface="Century Gothic"/>
                          <a:ea typeface="Calibri"/>
                          <a:cs typeface="Times New Roman"/>
                        </a:rPr>
                        <a:t>wie im Himmel so auf Erden.</a:t>
                      </a:r>
                      <a:endParaRPr lang="de-DE" sz="800">
                        <a:effectLst/>
                        <a:latin typeface="Calibri"/>
                        <a:ea typeface="Calibri"/>
                        <a:cs typeface="Times New Roman"/>
                      </a:endParaRPr>
                    </a:p>
                    <a:p>
                      <a:pPr>
                        <a:spcAft>
                          <a:spcPts val="0"/>
                        </a:spcAft>
                      </a:pPr>
                      <a:r>
                        <a:rPr lang="de-DE" sz="900" kern="1800">
                          <a:effectLst/>
                          <a:latin typeface="Century Gothic"/>
                          <a:ea typeface="Calibri"/>
                          <a:cs typeface="Times New Roman"/>
                        </a:rPr>
                        <a:t>Unser tägliches Brot gib uns heute.</a:t>
                      </a:r>
                      <a:endParaRPr lang="de-DE" sz="800">
                        <a:effectLst/>
                        <a:latin typeface="Calibri"/>
                        <a:ea typeface="Calibri"/>
                        <a:cs typeface="Times New Roman"/>
                      </a:endParaRPr>
                    </a:p>
                    <a:p>
                      <a:pPr>
                        <a:spcAft>
                          <a:spcPts val="0"/>
                        </a:spcAft>
                      </a:pPr>
                      <a:r>
                        <a:rPr lang="de-DE" sz="900" kern="1800">
                          <a:effectLst/>
                          <a:latin typeface="Century Gothic"/>
                          <a:ea typeface="Calibri"/>
                          <a:cs typeface="Times New Roman"/>
                        </a:rPr>
                        <a:t>Und vergib uns unsere Schuld,</a:t>
                      </a:r>
                      <a:endParaRPr lang="de-DE" sz="800">
                        <a:effectLst/>
                        <a:latin typeface="Calibri"/>
                        <a:ea typeface="Calibri"/>
                        <a:cs typeface="Times New Roman"/>
                      </a:endParaRPr>
                    </a:p>
                    <a:p>
                      <a:pPr>
                        <a:spcAft>
                          <a:spcPts val="0"/>
                        </a:spcAft>
                      </a:pPr>
                      <a:r>
                        <a:rPr lang="de-DE" sz="900" kern="1800">
                          <a:effectLst/>
                          <a:latin typeface="Century Gothic"/>
                          <a:ea typeface="Calibri"/>
                          <a:cs typeface="Times New Roman"/>
                        </a:rPr>
                        <a:t>wie auch wir vergeben unsern Schuldigern.</a:t>
                      </a:r>
                      <a:endParaRPr lang="de-DE" sz="800">
                        <a:effectLst/>
                        <a:latin typeface="Calibri"/>
                        <a:ea typeface="Calibri"/>
                        <a:cs typeface="Times New Roman"/>
                      </a:endParaRPr>
                    </a:p>
                    <a:p>
                      <a:pPr>
                        <a:spcAft>
                          <a:spcPts val="0"/>
                        </a:spcAft>
                      </a:pPr>
                      <a:r>
                        <a:rPr lang="de-DE" sz="900" kern="1800">
                          <a:effectLst/>
                          <a:latin typeface="Century Gothic"/>
                          <a:ea typeface="Calibri"/>
                          <a:cs typeface="Times New Roman"/>
                        </a:rPr>
                        <a:t> </a:t>
                      </a:r>
                      <a:endParaRPr lang="de-DE" sz="800">
                        <a:effectLst/>
                        <a:latin typeface="Calibri"/>
                        <a:ea typeface="Calibri"/>
                        <a:cs typeface="Times New Roman"/>
                      </a:endParaRPr>
                    </a:p>
                    <a:p>
                      <a:pPr>
                        <a:spcAft>
                          <a:spcPts val="0"/>
                        </a:spcAft>
                      </a:pPr>
                      <a:r>
                        <a:rPr lang="de-DE" sz="900" kern="1800">
                          <a:effectLst/>
                          <a:latin typeface="Century Gothic"/>
                          <a:ea typeface="Calibri"/>
                          <a:cs typeface="Times New Roman"/>
                        </a:rPr>
                        <a:t> </a:t>
                      </a:r>
                      <a:endParaRPr lang="de-DE" sz="800">
                        <a:effectLst/>
                        <a:latin typeface="Calibri"/>
                        <a:ea typeface="Calibri"/>
                        <a:cs typeface="Times New Roman"/>
                      </a:endParaRPr>
                    </a:p>
                    <a:p>
                      <a:pPr>
                        <a:spcAft>
                          <a:spcPts val="0"/>
                        </a:spcAft>
                      </a:pPr>
                      <a:r>
                        <a:rPr lang="de-DE" sz="900" kern="1800">
                          <a:effectLst/>
                          <a:latin typeface="Century Gothic"/>
                          <a:ea typeface="Calibri"/>
                          <a:cs typeface="Times New Roman"/>
                        </a:rPr>
                        <a:t>Und führe uns nicht in Versuchung,</a:t>
                      </a:r>
                      <a:endParaRPr lang="de-DE" sz="800">
                        <a:effectLst/>
                        <a:latin typeface="Calibri"/>
                        <a:ea typeface="Calibri"/>
                        <a:cs typeface="Times New Roman"/>
                      </a:endParaRPr>
                    </a:p>
                    <a:p>
                      <a:pPr>
                        <a:spcAft>
                          <a:spcPts val="0"/>
                        </a:spcAft>
                      </a:pPr>
                      <a:r>
                        <a:rPr lang="de-DE" sz="900" kern="1800">
                          <a:effectLst/>
                          <a:latin typeface="Century Gothic"/>
                          <a:ea typeface="Calibri"/>
                          <a:cs typeface="Times New Roman"/>
                        </a:rPr>
                        <a:t> </a:t>
                      </a:r>
                      <a:endParaRPr lang="de-DE" sz="800">
                        <a:effectLst/>
                        <a:latin typeface="Calibri"/>
                        <a:ea typeface="Calibri"/>
                        <a:cs typeface="Times New Roman"/>
                      </a:endParaRPr>
                    </a:p>
                    <a:p>
                      <a:pPr>
                        <a:spcAft>
                          <a:spcPts val="0"/>
                        </a:spcAft>
                      </a:pPr>
                      <a:r>
                        <a:rPr lang="de-DE" sz="900" kern="1800">
                          <a:effectLst/>
                          <a:latin typeface="Century Gothic"/>
                          <a:ea typeface="Calibri"/>
                          <a:cs typeface="Times New Roman"/>
                        </a:rPr>
                        <a:t>sondern erlöse uns von dem Bösen.</a:t>
                      </a:r>
                      <a:endParaRPr lang="de-DE" sz="800">
                        <a:effectLst/>
                        <a:latin typeface="Calibri"/>
                        <a:ea typeface="Calibri"/>
                        <a:cs typeface="Times New Roman"/>
                      </a:endParaRPr>
                    </a:p>
                    <a:p>
                      <a:pPr>
                        <a:spcAft>
                          <a:spcPts val="0"/>
                        </a:spcAft>
                      </a:pPr>
                      <a:r>
                        <a:rPr lang="de-DE" sz="900" kern="1800">
                          <a:effectLst/>
                          <a:latin typeface="Century Gothic"/>
                          <a:ea typeface="Calibri"/>
                          <a:cs typeface="Times New Roman"/>
                        </a:rPr>
                        <a:t> </a:t>
                      </a:r>
                      <a:endParaRPr lang="de-DE" sz="800">
                        <a:effectLst/>
                        <a:latin typeface="Calibri"/>
                        <a:ea typeface="Calibri"/>
                        <a:cs typeface="Times New Roman"/>
                      </a:endParaRPr>
                    </a:p>
                    <a:p>
                      <a:pPr>
                        <a:spcAft>
                          <a:spcPts val="0"/>
                        </a:spcAft>
                      </a:pPr>
                      <a:r>
                        <a:rPr lang="de-DE" sz="900" kern="1800">
                          <a:effectLst/>
                          <a:latin typeface="Century Gothic"/>
                          <a:ea typeface="Calibri"/>
                          <a:cs typeface="Times New Roman"/>
                        </a:rPr>
                        <a:t>Denn Dein ist das Reich und die Kraft</a:t>
                      </a:r>
                      <a:endParaRPr lang="de-DE" sz="800">
                        <a:effectLst/>
                        <a:latin typeface="Calibri"/>
                        <a:ea typeface="Calibri"/>
                        <a:cs typeface="Times New Roman"/>
                      </a:endParaRPr>
                    </a:p>
                    <a:p>
                      <a:pPr>
                        <a:spcAft>
                          <a:spcPts val="0"/>
                        </a:spcAft>
                      </a:pPr>
                      <a:r>
                        <a:rPr lang="de-DE" sz="900" kern="1800">
                          <a:effectLst/>
                          <a:latin typeface="Century Gothic"/>
                          <a:ea typeface="Calibri"/>
                          <a:cs typeface="Times New Roman"/>
                        </a:rPr>
                        <a:t>und die Herrlichkeit in Ewigkeit.</a:t>
                      </a:r>
                      <a:endParaRPr lang="de-DE" sz="800">
                        <a:effectLst/>
                        <a:latin typeface="Calibri"/>
                        <a:ea typeface="Calibri"/>
                        <a:cs typeface="Times New Roman"/>
                      </a:endParaRPr>
                    </a:p>
                    <a:p>
                      <a:pPr>
                        <a:spcAft>
                          <a:spcPts val="0"/>
                        </a:spcAft>
                      </a:pPr>
                      <a:r>
                        <a:rPr lang="de-DE" sz="900" kern="1800">
                          <a:effectLst/>
                          <a:latin typeface="Century Gothic"/>
                          <a:ea typeface="Calibri"/>
                          <a:cs typeface="Times New Roman"/>
                        </a:rPr>
                        <a:t> </a:t>
                      </a:r>
                      <a:endParaRPr lang="de-DE" sz="800">
                        <a:effectLst/>
                        <a:latin typeface="Calibri"/>
                        <a:ea typeface="Calibri"/>
                        <a:cs typeface="Times New Roman"/>
                      </a:endParaRPr>
                    </a:p>
                    <a:p>
                      <a:pPr>
                        <a:spcAft>
                          <a:spcPts val="0"/>
                        </a:spcAft>
                      </a:pPr>
                      <a:r>
                        <a:rPr lang="de-DE" sz="900" kern="1800">
                          <a:effectLst/>
                          <a:latin typeface="Century Gothic"/>
                          <a:ea typeface="Calibri"/>
                          <a:cs typeface="Times New Roman"/>
                        </a:rPr>
                        <a:t>Amen							</a:t>
                      </a:r>
                      <a:endParaRPr lang="de-DE" sz="800">
                        <a:effectLst/>
                        <a:latin typeface="Calibri"/>
                        <a:ea typeface="Calibri"/>
                        <a:cs typeface="Times New Roman"/>
                      </a:endParaRPr>
                    </a:p>
                  </a:txBody>
                  <a:tcPr marL="50361" marR="50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900" kern="1800" dirty="0">
                          <a:effectLst/>
                          <a:latin typeface="Century Gothic"/>
                          <a:ea typeface="Calibri"/>
                          <a:cs typeface="Times New Roman"/>
                        </a:rPr>
                        <a:t>Unser Vater</a:t>
                      </a:r>
                      <a:endParaRPr lang="de-DE" sz="800" dirty="0">
                        <a:effectLst/>
                        <a:latin typeface="Calibri"/>
                        <a:ea typeface="Calibri"/>
                        <a:cs typeface="Times New Roman"/>
                      </a:endParaRPr>
                    </a:p>
                    <a:p>
                      <a:pPr>
                        <a:spcAft>
                          <a:spcPts val="0"/>
                        </a:spcAft>
                      </a:pPr>
                      <a:r>
                        <a:rPr lang="de-DE" sz="900" kern="1800" dirty="0">
                          <a:effectLst/>
                          <a:latin typeface="Century Gothic"/>
                          <a:ea typeface="Calibri"/>
                          <a:cs typeface="Times New Roman"/>
                        </a:rPr>
                        <a:t>Du bist im Himmel.</a:t>
                      </a:r>
                      <a:endParaRPr lang="de-DE" sz="800" dirty="0">
                        <a:effectLst/>
                        <a:latin typeface="Calibri"/>
                        <a:ea typeface="Calibri"/>
                        <a:cs typeface="Times New Roman"/>
                      </a:endParaRPr>
                    </a:p>
                    <a:p>
                      <a:pPr>
                        <a:spcAft>
                          <a:spcPts val="0"/>
                        </a:spcAft>
                      </a:pPr>
                      <a:r>
                        <a:rPr lang="de-DE" sz="900" kern="1800" dirty="0">
                          <a:effectLst/>
                          <a:latin typeface="Century Gothic"/>
                          <a:ea typeface="Calibri"/>
                          <a:cs typeface="Times New Roman"/>
                        </a:rPr>
                        <a:t>Dein Name ist heilig.</a:t>
                      </a:r>
                      <a:endParaRPr lang="de-DE" sz="800" dirty="0">
                        <a:effectLst/>
                        <a:latin typeface="Calibri"/>
                        <a:ea typeface="Calibri"/>
                        <a:cs typeface="Times New Roman"/>
                      </a:endParaRPr>
                    </a:p>
                    <a:p>
                      <a:pPr>
                        <a:spcAft>
                          <a:spcPts val="0"/>
                        </a:spcAft>
                      </a:pPr>
                      <a:r>
                        <a:rPr lang="de-DE" sz="900" kern="1800" dirty="0">
                          <a:effectLst/>
                          <a:latin typeface="Century Gothic"/>
                          <a:ea typeface="Calibri"/>
                          <a:cs typeface="Times New Roman"/>
                        </a:rPr>
                        <a:t>Du sollst unser Chef sein.</a:t>
                      </a:r>
                      <a:endParaRPr lang="de-DE" sz="800" dirty="0">
                        <a:effectLst/>
                        <a:latin typeface="Calibri"/>
                        <a:ea typeface="Calibri"/>
                        <a:cs typeface="Times New Roman"/>
                      </a:endParaRPr>
                    </a:p>
                    <a:p>
                      <a:pPr>
                        <a:spcAft>
                          <a:spcPts val="0"/>
                        </a:spcAft>
                      </a:pPr>
                      <a:r>
                        <a:rPr lang="de-DE" sz="900" kern="1800" dirty="0">
                          <a:effectLst/>
                          <a:latin typeface="Century Gothic"/>
                          <a:ea typeface="Calibri"/>
                          <a:cs typeface="Times New Roman"/>
                        </a:rPr>
                        <a:t>Wir tuen, was du möchtest.</a:t>
                      </a:r>
                      <a:endParaRPr lang="de-DE" sz="800" dirty="0">
                        <a:effectLst/>
                        <a:latin typeface="Calibri"/>
                        <a:ea typeface="Calibri"/>
                        <a:cs typeface="Times New Roman"/>
                      </a:endParaRPr>
                    </a:p>
                    <a:p>
                      <a:pPr>
                        <a:spcAft>
                          <a:spcPts val="0"/>
                        </a:spcAft>
                      </a:pPr>
                      <a:r>
                        <a:rPr lang="de-DE" sz="900" kern="1800" dirty="0">
                          <a:effectLst/>
                          <a:latin typeface="Century Gothic"/>
                          <a:ea typeface="Calibri"/>
                          <a:cs typeface="Times New Roman"/>
                        </a:rPr>
                        <a:t> </a:t>
                      </a:r>
                      <a:endParaRPr lang="de-DE" sz="800" dirty="0">
                        <a:effectLst/>
                        <a:latin typeface="Calibri"/>
                        <a:ea typeface="Calibri"/>
                        <a:cs typeface="Times New Roman"/>
                      </a:endParaRPr>
                    </a:p>
                    <a:p>
                      <a:pPr>
                        <a:spcAft>
                          <a:spcPts val="0"/>
                        </a:spcAft>
                      </a:pPr>
                      <a:r>
                        <a:rPr lang="de-DE" sz="900" kern="1800" dirty="0">
                          <a:effectLst/>
                          <a:latin typeface="Century Gothic"/>
                          <a:ea typeface="Calibri"/>
                          <a:cs typeface="Times New Roman"/>
                        </a:rPr>
                        <a:t> </a:t>
                      </a:r>
                      <a:endParaRPr lang="de-DE" sz="800" dirty="0">
                        <a:effectLst/>
                        <a:latin typeface="Calibri"/>
                        <a:ea typeface="Calibri"/>
                        <a:cs typeface="Times New Roman"/>
                      </a:endParaRPr>
                    </a:p>
                    <a:p>
                      <a:pPr>
                        <a:spcAft>
                          <a:spcPts val="0"/>
                        </a:spcAft>
                      </a:pPr>
                      <a:r>
                        <a:rPr lang="de-DE" sz="900" kern="1800" dirty="0">
                          <a:effectLst/>
                          <a:latin typeface="Century Gothic"/>
                          <a:ea typeface="Calibri"/>
                          <a:cs typeface="Times New Roman"/>
                        </a:rPr>
                        <a:t>Gib uns jeden Tag zu Essen und zu Trinken.</a:t>
                      </a:r>
                      <a:endParaRPr lang="de-DE" sz="800" dirty="0">
                        <a:effectLst/>
                        <a:latin typeface="Calibri"/>
                        <a:ea typeface="Calibri"/>
                        <a:cs typeface="Times New Roman"/>
                      </a:endParaRPr>
                    </a:p>
                    <a:p>
                      <a:pPr>
                        <a:spcAft>
                          <a:spcPts val="0"/>
                        </a:spcAft>
                      </a:pPr>
                      <a:r>
                        <a:rPr lang="de-DE" sz="900" kern="1800" dirty="0">
                          <a:effectLst/>
                          <a:latin typeface="Century Gothic"/>
                          <a:ea typeface="Calibri"/>
                          <a:cs typeface="Times New Roman"/>
                        </a:rPr>
                        <a:t>Verzeihe uns, wenn wir Böses tun.</a:t>
                      </a:r>
                      <a:endParaRPr lang="de-DE" sz="800" dirty="0">
                        <a:effectLst/>
                        <a:latin typeface="Calibri"/>
                        <a:ea typeface="Calibri"/>
                        <a:cs typeface="Times New Roman"/>
                      </a:endParaRPr>
                    </a:p>
                    <a:p>
                      <a:pPr>
                        <a:spcAft>
                          <a:spcPts val="0"/>
                        </a:spcAft>
                      </a:pPr>
                      <a:r>
                        <a:rPr lang="de-DE" sz="900" kern="1800" dirty="0">
                          <a:effectLst/>
                          <a:latin typeface="Century Gothic"/>
                          <a:ea typeface="Calibri"/>
                          <a:cs typeface="Times New Roman"/>
                        </a:rPr>
                        <a:t>Manchmal tuen uns andere Menschen etwas Böses.</a:t>
                      </a:r>
                      <a:endParaRPr lang="de-DE" sz="800" dirty="0">
                        <a:effectLst/>
                        <a:latin typeface="Calibri"/>
                        <a:ea typeface="Calibri"/>
                        <a:cs typeface="Times New Roman"/>
                      </a:endParaRPr>
                    </a:p>
                    <a:p>
                      <a:pPr>
                        <a:spcAft>
                          <a:spcPts val="0"/>
                        </a:spcAft>
                      </a:pPr>
                      <a:r>
                        <a:rPr lang="de-DE" sz="900" kern="1800" dirty="0">
                          <a:effectLst/>
                          <a:latin typeface="Century Gothic"/>
                          <a:ea typeface="Calibri"/>
                          <a:cs typeface="Times New Roman"/>
                        </a:rPr>
                        <a:t>Wir wollen diesen Menschen verzeihen.</a:t>
                      </a:r>
                      <a:endParaRPr lang="de-DE" sz="800" dirty="0">
                        <a:effectLst/>
                        <a:latin typeface="Calibri"/>
                        <a:ea typeface="Calibri"/>
                        <a:cs typeface="Times New Roman"/>
                      </a:endParaRPr>
                    </a:p>
                    <a:p>
                      <a:pPr>
                        <a:spcAft>
                          <a:spcPts val="0"/>
                        </a:spcAft>
                      </a:pPr>
                      <a:r>
                        <a:rPr lang="de-DE" sz="900" kern="1800" dirty="0">
                          <a:effectLst/>
                          <a:latin typeface="Century Gothic"/>
                          <a:ea typeface="Calibri"/>
                          <a:cs typeface="Times New Roman"/>
                        </a:rPr>
                        <a:t>Manchmal reizt es uns, etwas Böses zu tun.</a:t>
                      </a:r>
                      <a:endParaRPr lang="de-DE" sz="800" dirty="0">
                        <a:effectLst/>
                        <a:latin typeface="Calibri"/>
                        <a:ea typeface="Calibri"/>
                        <a:cs typeface="Times New Roman"/>
                      </a:endParaRPr>
                    </a:p>
                    <a:p>
                      <a:pPr>
                        <a:spcAft>
                          <a:spcPts val="0"/>
                        </a:spcAft>
                      </a:pPr>
                      <a:r>
                        <a:rPr lang="de-DE" sz="900" kern="1800" dirty="0">
                          <a:effectLst/>
                          <a:latin typeface="Century Gothic"/>
                          <a:ea typeface="Calibri"/>
                          <a:cs typeface="Times New Roman"/>
                        </a:rPr>
                        <a:t>Hilf uns dann bitte.</a:t>
                      </a:r>
                      <a:endParaRPr lang="de-DE" sz="800" dirty="0">
                        <a:effectLst/>
                        <a:latin typeface="Calibri"/>
                        <a:ea typeface="Calibri"/>
                        <a:cs typeface="Times New Roman"/>
                      </a:endParaRPr>
                    </a:p>
                    <a:p>
                      <a:pPr>
                        <a:spcAft>
                          <a:spcPts val="0"/>
                        </a:spcAft>
                      </a:pPr>
                      <a:r>
                        <a:rPr lang="de-DE" sz="900" kern="1800" dirty="0">
                          <a:effectLst/>
                          <a:latin typeface="Century Gothic"/>
                          <a:ea typeface="Calibri"/>
                          <a:cs typeface="Times New Roman"/>
                        </a:rPr>
                        <a:t>Halte das Böse von uns fern.</a:t>
                      </a:r>
                      <a:endParaRPr lang="de-DE" sz="800" dirty="0">
                        <a:effectLst/>
                        <a:latin typeface="Calibri"/>
                        <a:ea typeface="Calibri"/>
                        <a:cs typeface="Times New Roman"/>
                      </a:endParaRPr>
                    </a:p>
                    <a:p>
                      <a:pPr>
                        <a:spcAft>
                          <a:spcPts val="0"/>
                        </a:spcAft>
                      </a:pPr>
                      <a:r>
                        <a:rPr lang="de-DE" sz="900" kern="1800" dirty="0">
                          <a:effectLst/>
                          <a:latin typeface="Century Gothic"/>
                          <a:ea typeface="Calibri"/>
                          <a:cs typeface="Times New Roman"/>
                        </a:rPr>
                        <a:t> </a:t>
                      </a:r>
                      <a:endParaRPr lang="de-DE" sz="800" dirty="0">
                        <a:effectLst/>
                        <a:latin typeface="Calibri"/>
                        <a:ea typeface="Calibri"/>
                        <a:cs typeface="Times New Roman"/>
                      </a:endParaRPr>
                    </a:p>
                    <a:p>
                      <a:pPr>
                        <a:spcAft>
                          <a:spcPts val="0"/>
                        </a:spcAft>
                      </a:pPr>
                      <a:r>
                        <a:rPr lang="de-DE" sz="900" kern="1800" dirty="0">
                          <a:effectLst/>
                          <a:latin typeface="Century Gothic"/>
                          <a:ea typeface="Calibri"/>
                          <a:cs typeface="Times New Roman"/>
                        </a:rPr>
                        <a:t> </a:t>
                      </a:r>
                      <a:endParaRPr lang="de-DE" sz="800" dirty="0">
                        <a:effectLst/>
                        <a:latin typeface="Calibri"/>
                        <a:ea typeface="Calibri"/>
                        <a:cs typeface="Times New Roman"/>
                      </a:endParaRPr>
                    </a:p>
                    <a:p>
                      <a:pPr>
                        <a:spcAft>
                          <a:spcPts val="0"/>
                        </a:spcAft>
                      </a:pPr>
                      <a:r>
                        <a:rPr lang="de-DE" sz="900" kern="1800" dirty="0">
                          <a:effectLst/>
                          <a:latin typeface="Century Gothic"/>
                          <a:ea typeface="Calibri"/>
                          <a:cs typeface="Times New Roman"/>
                        </a:rPr>
                        <a:t> </a:t>
                      </a:r>
                      <a:endParaRPr lang="de-DE" sz="800" dirty="0">
                        <a:effectLst/>
                        <a:latin typeface="Calibri"/>
                        <a:ea typeface="Calibri"/>
                        <a:cs typeface="Times New Roman"/>
                      </a:endParaRPr>
                    </a:p>
                    <a:p>
                      <a:pPr>
                        <a:spcAft>
                          <a:spcPts val="0"/>
                        </a:spcAft>
                      </a:pPr>
                      <a:r>
                        <a:rPr lang="de-DE" sz="900" kern="1800" dirty="0">
                          <a:effectLst/>
                          <a:latin typeface="Century Gothic"/>
                          <a:ea typeface="Calibri"/>
                          <a:cs typeface="Times New Roman"/>
                        </a:rPr>
                        <a:t> </a:t>
                      </a:r>
                      <a:endParaRPr lang="de-DE" sz="800" dirty="0">
                        <a:effectLst/>
                        <a:latin typeface="Calibri"/>
                        <a:ea typeface="Calibri"/>
                        <a:cs typeface="Times New Roman"/>
                      </a:endParaRPr>
                    </a:p>
                    <a:p>
                      <a:pPr>
                        <a:spcAft>
                          <a:spcPts val="0"/>
                        </a:spcAft>
                      </a:pPr>
                      <a:r>
                        <a:rPr lang="de-DE" sz="900" kern="1800" dirty="0">
                          <a:effectLst/>
                          <a:latin typeface="Century Gothic"/>
                          <a:ea typeface="Calibri"/>
                          <a:cs typeface="Times New Roman"/>
                        </a:rPr>
                        <a:t> </a:t>
                      </a:r>
                      <a:endParaRPr lang="de-DE" sz="800" dirty="0">
                        <a:effectLst/>
                        <a:latin typeface="Calibri"/>
                        <a:ea typeface="Calibri"/>
                        <a:cs typeface="Times New Roman"/>
                      </a:endParaRPr>
                    </a:p>
                    <a:p>
                      <a:pPr>
                        <a:spcAft>
                          <a:spcPts val="0"/>
                        </a:spcAft>
                      </a:pPr>
                      <a:r>
                        <a:rPr lang="de-DE" sz="900" kern="1800" dirty="0">
                          <a:effectLst/>
                          <a:latin typeface="Century Gothic"/>
                          <a:ea typeface="Calibri"/>
                          <a:cs typeface="Times New Roman"/>
                        </a:rPr>
                        <a:t> </a:t>
                      </a:r>
                      <a:endParaRPr lang="de-DE" sz="800" dirty="0">
                        <a:effectLst/>
                        <a:latin typeface="Calibri"/>
                        <a:ea typeface="Calibri"/>
                        <a:cs typeface="Times New Roman"/>
                      </a:endParaRPr>
                    </a:p>
                  </a:txBody>
                  <a:tcPr marL="50361" marR="50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049" name="Grafik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256" y="1052736"/>
            <a:ext cx="663575" cy="66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302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1200" dirty="0" smtClean="0"/>
              <a:t>Das leiernde Gebet</a:t>
            </a:r>
            <a:endParaRPr lang="de-DE" sz="1200"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1720" y="786186"/>
            <a:ext cx="6120679" cy="5314165"/>
          </a:xfrm>
        </p:spPr>
      </p:pic>
    </p:spTree>
    <p:extLst>
      <p:ext uri="{BB962C8B-B14F-4D97-AF65-F5344CB8AC3E}">
        <p14:creationId xmlns:p14="http://schemas.microsoft.com/office/powerpoint/2010/main" val="306911428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in">
  <a:themeElements>
    <a:clrScheme name="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0</TotalTime>
  <Words>1244</Words>
  <Application>Microsoft Office PowerPoint</Application>
  <PresentationFormat>Bildschirmpräsentation (4:3)</PresentationFormat>
  <Paragraphs>299</Paragraphs>
  <Slides>64</Slides>
  <Notes>1</Notes>
  <HiddenSlides>0</HiddenSlides>
  <MMClips>0</MMClips>
  <ScaleCrop>false</ScaleCrop>
  <HeadingPairs>
    <vt:vector size="4" baseType="variant">
      <vt:variant>
        <vt:lpstr>Design</vt:lpstr>
      </vt:variant>
      <vt:variant>
        <vt:i4>1</vt:i4>
      </vt:variant>
      <vt:variant>
        <vt:lpstr>Folientitel</vt:lpstr>
      </vt:variant>
      <vt:variant>
        <vt:i4>64</vt:i4>
      </vt:variant>
    </vt:vector>
  </HeadingPairs>
  <TitlesOfParts>
    <vt:vector size="65" baseType="lpstr">
      <vt:lpstr>Pin</vt:lpstr>
      <vt:lpstr>PowerPoint-Präsentation</vt:lpstr>
      <vt:lpstr>PowerPoint-Präsentation</vt:lpstr>
      <vt:lpstr>PowerPoint-Präsentation</vt:lpstr>
      <vt:lpstr>Das Vater unser</vt:lpstr>
      <vt:lpstr>PowerPoint-Präsentation</vt:lpstr>
      <vt:lpstr>PowerPoint-Präsentation</vt:lpstr>
      <vt:lpstr>PowerPoint-Präsentation</vt:lpstr>
      <vt:lpstr>PowerPoint-Präsentation</vt:lpstr>
      <vt:lpstr>Das leiernde Gebet</vt:lpstr>
      <vt:lpstr>PowerPoint-Präsentation</vt:lpstr>
      <vt:lpstr>Vater</vt:lpstr>
      <vt:lpstr>Vater</vt:lpstr>
      <vt:lpstr>Vater</vt:lpstr>
      <vt:lpstr>Vater</vt:lpstr>
      <vt:lpstr>Vater</vt:lpstr>
      <vt:lpstr>Vater</vt:lpstr>
      <vt:lpstr>Vater</vt:lpstr>
      <vt:lpstr>Ich will damit sagen: Solange der Erbe unmündig ist, unterscheidet er sich in keiner Hinsicht von einem Sklaven, obwohl er Herr ist über alles;  2 er steht unter Vormundschaft, und sein Erbe wird verwaltet bis zu der Zeit, die sein Vater festgesetzt hat.  3 So waren auch wir, solange wir unmündig waren, Sklaven der Elementarmächte dieser Welt.1  4 Als aber die Zeit erfüllt war, sandte Gott seinen Sohn, geboren von einer Frau und dem Gesetz unterstellt,  5 damit er die freikaufe, die unter dem Gesetz stehen, und damit wir die Sohnschaft erlangen.  6 Weil ihr aber Söhne seid, sandte Gott den Geist seines Sohnes in unser Herz, den Geist, der ruft: Abba, Vater.2  7 Daher bist du nicht mehr Sklave, sondern Sohn; bist du aber Sohn, dann auch Erbe, Erbe durch Gott. Gal 4,6 und Röm 8,15 </vt:lpstr>
      <vt:lpstr>PowerPoint-Präsentation</vt:lpstr>
      <vt:lpstr>Vater</vt:lpstr>
      <vt:lpstr>Jaheslosung 2016</vt:lpstr>
      <vt:lpstr>Vater unser</vt:lpstr>
      <vt:lpstr>Vater unser</vt:lpstr>
      <vt:lpstr>v a t e r  u n s e r</vt:lpstr>
      <vt:lpstr>v a t e r  u n s e r</vt:lpstr>
      <vt:lpstr>Vater unser</vt:lpstr>
      <vt:lpstr>PowerPoint-Präsentation</vt:lpstr>
      <vt:lpstr>Bonhoeffer:</vt:lpstr>
      <vt:lpstr>Vater unser   im Himmel</vt:lpstr>
      <vt:lpstr>Vater unser im Himmel</vt:lpstr>
      <vt:lpstr>Vater unser im Himmel</vt:lpstr>
      <vt:lpstr>Vater unser im Himmel</vt:lpstr>
      <vt:lpstr>geheiligt werde   dein Name.</vt:lpstr>
      <vt:lpstr>Dein Reich   komme!</vt:lpstr>
      <vt:lpstr>Dein Reich komme.</vt:lpstr>
      <vt:lpstr>Dein Reich komme.</vt:lpstr>
      <vt:lpstr>Dein Wille   geschehe</vt:lpstr>
      <vt:lpstr>Dein Wille geschehe</vt:lpstr>
      <vt:lpstr>wie im Himmel so auf Erden.</vt:lpstr>
      <vt:lpstr>wie im Himmel so auf Erden.</vt:lpstr>
      <vt:lpstr>wie im Himmel so auf Erden.</vt:lpstr>
      <vt:lpstr>Unser tägliches Brot  gib uns heute!</vt:lpstr>
      <vt:lpstr>PowerPoint-Präsentation</vt:lpstr>
      <vt:lpstr>Unser tägliches Brot gib uns heute!</vt:lpstr>
      <vt:lpstr>Unser tägliches Brot gib uns heute!</vt:lpstr>
      <vt:lpstr>Und vergib uns   unsere Schuld</vt:lpstr>
      <vt:lpstr>Schuldfrage</vt:lpstr>
      <vt:lpstr>Das verlorene Schaf </vt:lpstr>
      <vt:lpstr>In Erinnerung  rufen </vt:lpstr>
      <vt:lpstr>Augenlider </vt:lpstr>
      <vt:lpstr>Jesus und die Ehebrecherin: Johannes  8,1-11 </vt:lpstr>
      <vt:lpstr>Diebstahl </vt:lpstr>
      <vt:lpstr>wie auch wir vergeben   unseren Schuldigern.</vt:lpstr>
      <vt:lpstr>Und führe uns nicht in Versuchung,</vt:lpstr>
      <vt:lpstr>sondern erlöse und von dem Bösen!</vt:lpstr>
      <vt:lpstr>PowerPoint-Präsentation</vt:lpstr>
      <vt:lpstr>Denn dein ist das Reich und die Kraft und die Herrlichkeit</vt:lpstr>
      <vt:lpstr>Denn dein ist das Reich und die Kraft und die Herrlichkeit</vt:lpstr>
      <vt:lpstr>Denn dein ist das Reich und die Kraft und die Herrlichkeit</vt:lpstr>
      <vt:lpstr>PowerPoint-Präsentation</vt:lpstr>
      <vt:lpstr>in Ewigkeit.  Amen!</vt:lpstr>
      <vt:lpstr>PowerPoint-Präsentation</vt:lpstr>
      <vt:lpstr>Fortbildung 2016</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 Vater unser</dc:title>
  <dc:creator>Zimmermann</dc:creator>
  <cp:lastModifiedBy>Zimmermann</cp:lastModifiedBy>
  <cp:revision>41</cp:revision>
  <cp:lastPrinted>2015-06-07T12:41:58Z</cp:lastPrinted>
  <dcterms:created xsi:type="dcterms:W3CDTF">2015-05-27T10:24:22Z</dcterms:created>
  <dcterms:modified xsi:type="dcterms:W3CDTF">2015-06-07T15:22:04Z</dcterms:modified>
</cp:coreProperties>
</file>