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82" r:id="rId2"/>
    <p:sldId id="283" r:id="rId3"/>
    <p:sldId id="256" r:id="rId4"/>
    <p:sldId id="281" r:id="rId5"/>
    <p:sldId id="280" r:id="rId6"/>
    <p:sldId id="257" r:id="rId7"/>
    <p:sldId id="262" r:id="rId8"/>
    <p:sldId id="258" r:id="rId9"/>
    <p:sldId id="259" r:id="rId10"/>
    <p:sldId id="260" r:id="rId11"/>
    <p:sldId id="261" r:id="rId12"/>
    <p:sldId id="263" r:id="rId13"/>
    <p:sldId id="264" r:id="rId14"/>
    <p:sldId id="265" r:id="rId15"/>
    <p:sldId id="266" r:id="rId16"/>
    <p:sldId id="269" r:id="rId17"/>
    <p:sldId id="270" r:id="rId18"/>
    <p:sldId id="267" r:id="rId19"/>
    <p:sldId id="268" r:id="rId20"/>
    <p:sldId id="271" r:id="rId21"/>
    <p:sldId id="272" r:id="rId22"/>
    <p:sldId id="273" r:id="rId23"/>
    <p:sldId id="274" r:id="rId24"/>
    <p:sldId id="275" r:id="rId25"/>
    <p:sldId id="279" r:id="rId26"/>
    <p:sldId id="276" r:id="rId27"/>
    <p:sldId id="277" r:id="rId28"/>
    <p:sldId id="284" r:id="rId29"/>
    <p:sldId id="278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69F7C-5FC7-44EA-B226-1428A681C2A7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9073C-B176-4722-8347-0E2DB417C6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47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5177-CFA0-4F65-8AB9-F2A1D9DCC33B}" type="datetime1">
              <a:rPr lang="de-DE" smtClean="0"/>
              <a:t>03.04.2019</a:t>
            </a:fld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01C3-84AD-4900-82F3-42EEF92459E3}" type="datetime1">
              <a:rPr lang="de-DE" smtClean="0"/>
              <a:t>03.04.2019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597E-5478-4CD2-9C57-BBF5E36B6E1F}" type="datetime1">
              <a:rPr lang="de-DE" smtClean="0"/>
              <a:t>03.04.2019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F2C5-3FEF-4DB5-9AFE-A766E4B9E3E1}" type="datetime1">
              <a:rPr lang="de-DE" smtClean="0"/>
              <a:t>03.04.2019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460E-E6C7-456D-9E6D-FC0B5FA803E6}" type="datetime1">
              <a:rPr lang="de-DE" smtClean="0"/>
              <a:t>03.04.2019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1CAA-2446-47AA-A2C0-598D2ECB62C1}" type="datetime1">
              <a:rPr lang="de-DE" smtClean="0"/>
              <a:t>03.04.2019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6B0F-5570-4424-95F2-A43422855823}" type="datetime1">
              <a:rPr lang="de-DE" smtClean="0"/>
              <a:t>03.04.2019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4E3-2CF1-4CF6-8563-0B01EFC9C193}" type="datetime1">
              <a:rPr lang="de-DE" smtClean="0"/>
              <a:t>03.04.2019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60C-01E5-44F4-9F07-BB9BA92262EC}" type="datetime1">
              <a:rPr lang="de-DE" smtClean="0"/>
              <a:t>03.04.2019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AB42B-352A-45FE-B1DA-F668FB3FCEE6}" type="datetime1">
              <a:rPr lang="de-DE" smtClean="0"/>
              <a:t>03.04.2019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36A0-11ED-4259-B59B-F384AB4FA7FC}" type="datetime1">
              <a:rPr lang="de-DE" smtClean="0"/>
              <a:t>03.04.2019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F6A7052-5DF4-4BF3-A8EA-E007571D0E35}" type="datetime1">
              <a:rPr lang="de-DE" smtClean="0"/>
              <a:t>03.04.2019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D75C6A5-1A9F-40F3-85A0-E7C827DD6ED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liederindex.de/lieder?search-owner-select=37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tenheimseelsorge.net/" TargetMode="External"/><Relationship Id="rId2" Type="http://schemas.openxmlformats.org/officeDocument/2006/relationships/hyperlink" Target="http://www.reli-ordner.d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3672408" cy="562352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de-DE" b="1" dirty="0" smtClean="0">
                <a:solidFill>
                  <a:schemeClr val="tx1"/>
                </a:solidFill>
              </a:rPr>
              <a:t>1.Heilig</a:t>
            </a:r>
            <a:r>
              <a:rPr lang="de-DE" b="1" dirty="0">
                <a:solidFill>
                  <a:schemeClr val="tx1"/>
                </a:solidFill>
              </a:rPr>
              <a:t>, heilig, heilig</a:t>
            </a:r>
            <a:r>
              <a:rPr lang="de-DE" b="1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de-DE" b="1" dirty="0">
                <a:solidFill>
                  <a:schemeClr val="tx1"/>
                </a:solidFill>
              </a:rPr>
              <a:t/>
            </a:r>
            <a:br>
              <a:rPr lang="de-DE" b="1" dirty="0">
                <a:solidFill>
                  <a:schemeClr val="tx1"/>
                </a:solidFill>
              </a:rPr>
            </a:br>
            <a:r>
              <a:rPr lang="de-DE" b="1" dirty="0">
                <a:solidFill>
                  <a:schemeClr val="tx1"/>
                </a:solidFill>
              </a:rPr>
              <a:t>heilig ist der Herr</a:t>
            </a:r>
            <a:r>
              <a:rPr lang="de-DE" b="1" dirty="0" smtClean="0">
                <a:solidFill>
                  <a:schemeClr val="tx1"/>
                </a:solidFill>
              </a:rPr>
              <a:t>!</a:t>
            </a:r>
          </a:p>
          <a:p>
            <a:pPr algn="l"/>
            <a:r>
              <a:rPr lang="de-DE" b="1" dirty="0">
                <a:solidFill>
                  <a:schemeClr val="tx1"/>
                </a:solidFill>
              </a:rPr>
              <a:t/>
            </a:r>
            <a:br>
              <a:rPr lang="de-DE" b="1" dirty="0">
                <a:solidFill>
                  <a:schemeClr val="tx1"/>
                </a:solidFill>
              </a:rPr>
            </a:br>
            <a:r>
              <a:rPr lang="de-DE" b="1" dirty="0">
                <a:solidFill>
                  <a:schemeClr val="tx1"/>
                </a:solidFill>
              </a:rPr>
              <a:t>Heilig, heilig, heilig</a:t>
            </a:r>
            <a:r>
              <a:rPr lang="de-DE" b="1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de-DE" b="1" dirty="0">
                <a:solidFill>
                  <a:schemeClr val="tx1"/>
                </a:solidFill>
              </a:rPr>
              <a:t/>
            </a:r>
            <a:br>
              <a:rPr lang="de-DE" b="1" dirty="0">
                <a:solidFill>
                  <a:schemeClr val="tx1"/>
                </a:solidFill>
              </a:rPr>
            </a:br>
            <a:r>
              <a:rPr lang="de-DE" b="1" dirty="0">
                <a:solidFill>
                  <a:schemeClr val="tx1"/>
                </a:solidFill>
              </a:rPr>
              <a:t>heilig ist nur Er</a:t>
            </a:r>
            <a:r>
              <a:rPr lang="de-DE" b="1" dirty="0" smtClean="0">
                <a:solidFill>
                  <a:schemeClr val="tx1"/>
                </a:solidFill>
              </a:rPr>
              <a:t>!</a:t>
            </a:r>
          </a:p>
          <a:p>
            <a:pPr algn="l"/>
            <a:r>
              <a:rPr lang="de-DE" b="1" dirty="0">
                <a:solidFill>
                  <a:schemeClr val="tx1"/>
                </a:solidFill>
              </a:rPr>
              <a:t/>
            </a:r>
            <a:br>
              <a:rPr lang="de-DE" b="1" dirty="0">
                <a:solidFill>
                  <a:schemeClr val="tx1"/>
                </a:solidFill>
              </a:rPr>
            </a:br>
            <a:r>
              <a:rPr lang="de-DE" b="1" dirty="0">
                <a:solidFill>
                  <a:schemeClr val="tx1"/>
                </a:solidFill>
              </a:rPr>
              <a:t>Er, der nie begonnen</a:t>
            </a:r>
            <a:r>
              <a:rPr lang="de-DE" b="1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de-DE" b="1" dirty="0">
                <a:solidFill>
                  <a:schemeClr val="tx1"/>
                </a:solidFill>
              </a:rPr>
              <a:t/>
            </a:r>
            <a:br>
              <a:rPr lang="de-DE" b="1" dirty="0">
                <a:solidFill>
                  <a:schemeClr val="tx1"/>
                </a:solidFill>
              </a:rPr>
            </a:br>
            <a:r>
              <a:rPr lang="de-DE" b="1" dirty="0">
                <a:solidFill>
                  <a:schemeClr val="tx1"/>
                </a:solidFill>
              </a:rPr>
              <a:t>Er, der immer war</a:t>
            </a:r>
            <a:r>
              <a:rPr lang="de-DE" b="1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de-DE" b="1" dirty="0">
                <a:solidFill>
                  <a:schemeClr val="tx1"/>
                </a:solidFill>
              </a:rPr>
              <a:t/>
            </a:r>
            <a:br>
              <a:rPr lang="de-DE" b="1" dirty="0">
                <a:solidFill>
                  <a:schemeClr val="tx1"/>
                </a:solidFill>
              </a:rPr>
            </a:br>
            <a:r>
              <a:rPr lang="de-DE" b="1" dirty="0">
                <a:solidFill>
                  <a:schemeClr val="tx1"/>
                </a:solidFill>
              </a:rPr>
              <a:t>ewig ist und waltet, </a:t>
            </a:r>
            <a:endParaRPr lang="de-DE" b="1" dirty="0" smtClean="0">
              <a:solidFill>
                <a:schemeClr val="tx1"/>
              </a:solidFill>
            </a:endParaRPr>
          </a:p>
          <a:p>
            <a:pPr algn="l"/>
            <a:endParaRPr lang="de-DE" b="1" dirty="0" smtClean="0">
              <a:solidFill>
                <a:schemeClr val="tx1"/>
              </a:solidFill>
            </a:endParaRPr>
          </a:p>
          <a:p>
            <a:pPr algn="l"/>
            <a:r>
              <a:rPr lang="de-DE" b="1" dirty="0" smtClean="0">
                <a:solidFill>
                  <a:schemeClr val="tx1"/>
                </a:solidFill>
              </a:rPr>
              <a:t>sein </a:t>
            </a:r>
            <a:r>
              <a:rPr lang="de-DE" b="1" dirty="0">
                <a:solidFill>
                  <a:schemeClr val="tx1"/>
                </a:solidFill>
              </a:rPr>
              <a:t>wird immerdar.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4427984" y="701080"/>
            <a:ext cx="3672408" cy="5623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de-DE" b="1" dirty="0" smtClean="0">
                <a:solidFill>
                  <a:schemeClr val="tx1"/>
                </a:solidFill>
              </a:rPr>
              <a:t>2. Heilig, heilig, heilig,</a:t>
            </a:r>
          </a:p>
          <a:p>
            <a:pPr algn="l"/>
            <a:r>
              <a:rPr lang="de-DE" b="1" dirty="0" smtClean="0">
                <a:solidFill>
                  <a:schemeClr val="tx1"/>
                </a:solidFill>
              </a:rPr>
              <a:t/>
            </a:r>
            <a:br>
              <a:rPr lang="de-DE" b="1" dirty="0" smtClean="0">
                <a:solidFill>
                  <a:schemeClr val="tx1"/>
                </a:solidFill>
              </a:rPr>
            </a:br>
            <a:r>
              <a:rPr lang="de-DE" b="1" dirty="0" smtClean="0">
                <a:solidFill>
                  <a:schemeClr val="tx1"/>
                </a:solidFill>
              </a:rPr>
              <a:t>heilig ist der Herr!</a:t>
            </a:r>
          </a:p>
          <a:p>
            <a:pPr algn="l"/>
            <a:r>
              <a:rPr lang="de-DE" b="1" dirty="0" smtClean="0">
                <a:solidFill>
                  <a:schemeClr val="tx1"/>
                </a:solidFill>
              </a:rPr>
              <a:t/>
            </a:r>
            <a:br>
              <a:rPr lang="de-DE" b="1" dirty="0" smtClean="0">
                <a:solidFill>
                  <a:schemeClr val="tx1"/>
                </a:solidFill>
              </a:rPr>
            </a:br>
            <a:r>
              <a:rPr lang="de-DE" b="1" dirty="0" smtClean="0">
                <a:solidFill>
                  <a:schemeClr val="tx1"/>
                </a:solidFill>
              </a:rPr>
              <a:t>Heilig, heilig, heilig,</a:t>
            </a:r>
          </a:p>
          <a:p>
            <a:pPr algn="l"/>
            <a:r>
              <a:rPr lang="de-DE" b="1" dirty="0" smtClean="0">
                <a:solidFill>
                  <a:schemeClr val="tx1"/>
                </a:solidFill>
              </a:rPr>
              <a:t/>
            </a:r>
            <a:br>
              <a:rPr lang="de-DE" b="1" dirty="0" smtClean="0">
                <a:solidFill>
                  <a:schemeClr val="tx1"/>
                </a:solidFill>
              </a:rPr>
            </a:br>
            <a:r>
              <a:rPr lang="de-DE" b="1" dirty="0" smtClean="0">
                <a:solidFill>
                  <a:schemeClr val="tx1"/>
                </a:solidFill>
              </a:rPr>
              <a:t>heilig ist nur Er!</a:t>
            </a:r>
          </a:p>
          <a:p>
            <a:pPr algn="l"/>
            <a:r>
              <a:rPr lang="de-DE" b="1" dirty="0" smtClean="0">
                <a:solidFill>
                  <a:schemeClr val="tx1"/>
                </a:solidFill>
              </a:rPr>
              <a:t/>
            </a:r>
            <a:br>
              <a:rPr lang="de-DE" b="1" dirty="0" smtClean="0">
                <a:solidFill>
                  <a:schemeClr val="tx1"/>
                </a:solidFill>
              </a:rPr>
            </a:br>
            <a:r>
              <a:rPr lang="de-DE" b="1" dirty="0" smtClean="0">
                <a:solidFill>
                  <a:schemeClr val="tx1"/>
                </a:solidFill>
              </a:rPr>
              <a:t>Allmacht, Wunder, Liebe,</a:t>
            </a:r>
          </a:p>
          <a:p>
            <a:pPr algn="l"/>
            <a:r>
              <a:rPr lang="de-DE" b="1" dirty="0" smtClean="0">
                <a:solidFill>
                  <a:schemeClr val="tx1"/>
                </a:solidFill>
              </a:rPr>
              <a:t/>
            </a:r>
            <a:br>
              <a:rPr lang="de-DE" b="1" dirty="0" smtClean="0">
                <a:solidFill>
                  <a:schemeClr val="tx1"/>
                </a:solidFill>
              </a:rPr>
            </a:br>
            <a:r>
              <a:rPr lang="de-DE" b="1" dirty="0" smtClean="0">
                <a:solidFill>
                  <a:schemeClr val="tx1"/>
                </a:solidFill>
              </a:rPr>
              <a:t>alles rings umher!</a:t>
            </a:r>
          </a:p>
          <a:p>
            <a:pPr algn="l"/>
            <a:r>
              <a:rPr lang="de-DE" b="1" dirty="0" smtClean="0">
                <a:solidFill>
                  <a:schemeClr val="tx1"/>
                </a:solidFill>
              </a:rPr>
              <a:t/>
            </a:r>
            <a:br>
              <a:rPr lang="de-DE" b="1" dirty="0" smtClean="0">
                <a:solidFill>
                  <a:schemeClr val="tx1"/>
                </a:solidFill>
              </a:rPr>
            </a:br>
            <a:r>
              <a:rPr lang="de-DE" b="1" dirty="0" smtClean="0">
                <a:solidFill>
                  <a:schemeClr val="tx1"/>
                </a:solidFill>
              </a:rPr>
              <a:t>Heilig, heilig, heilig,</a:t>
            </a:r>
          </a:p>
          <a:p>
            <a:pPr algn="l"/>
            <a:r>
              <a:rPr lang="de-DE" b="1" dirty="0" smtClean="0">
                <a:solidFill>
                  <a:schemeClr val="tx1"/>
                </a:solidFill>
              </a:rPr>
              <a:t/>
            </a:r>
            <a:br>
              <a:rPr lang="de-DE" b="1" dirty="0" smtClean="0">
                <a:solidFill>
                  <a:schemeClr val="tx1"/>
                </a:solidFill>
              </a:rPr>
            </a:br>
            <a:r>
              <a:rPr lang="de-DE" b="1" dirty="0" smtClean="0">
                <a:solidFill>
                  <a:schemeClr val="tx1"/>
                </a:solidFill>
              </a:rPr>
              <a:t>heilig ist der Herr!</a:t>
            </a:r>
            <a:r>
              <a:rPr lang="de-DE" b="1" dirty="0" smtClean="0">
                <a:solidFill>
                  <a:schemeClr val="tx1"/>
                </a:solidFill>
                <a:hlinkClick r:id="rId2" tooltip="Lieder von Johann Philipp Neumann suchen"/>
              </a:rPr>
              <a:t> </a:t>
            </a:r>
          </a:p>
          <a:p>
            <a:pPr algn="l"/>
            <a:endParaRPr lang="de-DE" b="1" dirty="0" smtClean="0">
              <a:solidFill>
                <a:schemeClr val="tx1"/>
              </a:solidFill>
              <a:hlinkClick r:id="rId2" tooltip="Lieder von Johann Philipp Neumann suchen"/>
            </a:endParaRPr>
          </a:p>
          <a:p>
            <a:pPr algn="l"/>
            <a:r>
              <a:rPr lang="de-DE" sz="1200" dirty="0" smtClean="0">
                <a:hlinkClick r:id="rId2" tooltip="Lieder von Johann Philipp Neumann suchen"/>
              </a:rPr>
              <a:t>Johann Philipp Neumann (*1774 †1849)</a:t>
            </a:r>
            <a:endParaRPr lang="de-DE" sz="120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35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r>
              <a:rPr lang="de-DE" dirty="0" smtClean="0"/>
              <a:t>Beispiele: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82372"/>
            <a:ext cx="4248472" cy="4802041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916832"/>
            <a:ext cx="4151339" cy="311350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87" y="5445224"/>
            <a:ext cx="5871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Der Papst entscheidet darüber, ob eine Ausnahme gemacht wird.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660232" y="692696"/>
            <a:ext cx="174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„Santo subito!“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5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2232248"/>
          </a:xfrm>
        </p:spPr>
        <p:txBody>
          <a:bodyPr/>
          <a:lstStyle/>
          <a:p>
            <a:r>
              <a:rPr lang="de-DE" dirty="0" smtClean="0"/>
              <a:t>3.</a:t>
            </a:r>
            <a:br>
              <a:rPr lang="de-DE" dirty="0" smtClean="0"/>
            </a:br>
            <a:r>
              <a:rPr lang="de-DE" dirty="0" smtClean="0"/>
              <a:t>Man braucht Anhänger.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36912"/>
            <a:ext cx="5017853" cy="3345235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11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376264"/>
          </a:xfrm>
        </p:spPr>
        <p:txBody>
          <a:bodyPr/>
          <a:lstStyle/>
          <a:p>
            <a:r>
              <a:rPr lang="de-DE" dirty="0" smtClean="0"/>
              <a:t>4.</a:t>
            </a:r>
            <a:br>
              <a:rPr lang="de-DE" dirty="0" smtClean="0"/>
            </a:br>
            <a:r>
              <a:rPr lang="de-DE" dirty="0" smtClean="0"/>
              <a:t>Einleitungsphase: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>
                <a:solidFill>
                  <a:schemeClr val="tx1"/>
                </a:solidFill>
              </a:rPr>
              <a:t>  Postulator</a:t>
            </a:r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576" y="2276872"/>
            <a:ext cx="5076564" cy="338437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7" r="35692"/>
          <a:stretch/>
        </p:blipFill>
        <p:spPr bwMode="auto">
          <a:xfrm>
            <a:off x="931654" y="2086252"/>
            <a:ext cx="836762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51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376264"/>
          </a:xfrm>
        </p:spPr>
        <p:txBody>
          <a:bodyPr/>
          <a:lstStyle/>
          <a:p>
            <a:r>
              <a:rPr lang="de-DE" dirty="0"/>
              <a:t>5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>Erhebungsphase: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081587"/>
            <a:ext cx="8229600" cy="1044576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>
                <a:solidFill>
                  <a:schemeClr val="tx1"/>
                </a:solidFill>
              </a:rPr>
              <a:t>   Actor        Bischöflicher Beauftragter  Kirchenanwalt </a:t>
            </a:r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r="30236"/>
          <a:stretch/>
        </p:blipFill>
        <p:spPr bwMode="auto">
          <a:xfrm>
            <a:off x="683568" y="2115128"/>
            <a:ext cx="1147313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111" y="2386012"/>
            <a:ext cx="26955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386012"/>
            <a:ext cx="26955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0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4804171" cy="480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14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555776" y="537321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Alle Akten müssen übersetzt werden.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35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944216"/>
          </a:xfrm>
        </p:spPr>
        <p:txBody>
          <a:bodyPr/>
          <a:lstStyle/>
          <a:p>
            <a:r>
              <a:rPr lang="de-DE" dirty="0" smtClean="0"/>
              <a:t>6.</a:t>
            </a:r>
            <a:br>
              <a:rPr lang="de-DE" dirty="0" smtClean="0"/>
            </a:br>
            <a:r>
              <a:rPr lang="de-DE" dirty="0" smtClean="0"/>
              <a:t>Schlussphase: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4" r="35071"/>
          <a:stretch/>
        </p:blipFill>
        <p:spPr bwMode="auto">
          <a:xfrm>
            <a:off x="5641675" y="2564904"/>
            <a:ext cx="1086930" cy="365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71"/>
          <a:stretch/>
        </p:blipFill>
        <p:spPr bwMode="auto">
          <a:xfrm>
            <a:off x="1475656" y="3068960"/>
            <a:ext cx="2695575" cy="173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81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348880"/>
            <a:ext cx="3995385" cy="2520280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31236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25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Dauer: mehrere Jahre</a:t>
            </a:r>
            <a:endParaRPr lang="de-DE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4534370" cy="453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2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4664"/>
            <a:ext cx="9143999" cy="5133975"/>
          </a:xfrm>
          <a:prstGeom prst="rect">
            <a:avLst/>
          </a:prstGeom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6" t="7811" r="8396"/>
          <a:stretch/>
        </p:blipFill>
        <p:spPr bwMode="auto">
          <a:xfrm>
            <a:off x="4427984" y="2492896"/>
            <a:ext cx="391539" cy="55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439652" y="573325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Ein vereidigter Bote bringt die Akten nach Rom.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38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5410944" cy="2232248"/>
          </a:xfrm>
        </p:spPr>
        <p:txBody>
          <a:bodyPr/>
          <a:lstStyle/>
          <a:p>
            <a:r>
              <a:rPr lang="de-DE" dirty="0" smtClean="0"/>
              <a:t>7.</a:t>
            </a:r>
            <a:br>
              <a:rPr lang="de-DE" dirty="0" smtClean="0"/>
            </a:br>
            <a:r>
              <a:rPr lang="de-DE" dirty="0" smtClean="0"/>
              <a:t>Römische Phase: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4776788"/>
            <a:ext cx="7139136" cy="1565399"/>
          </a:xfrm>
        </p:spPr>
        <p:txBody>
          <a:bodyPr/>
          <a:lstStyle/>
          <a:p>
            <a:r>
              <a:rPr lang="de-DE" b="1" dirty="0" smtClean="0">
                <a:solidFill>
                  <a:schemeClr val="tx1"/>
                </a:solidFill>
              </a:rPr>
              <a:t>Zuständig:</a:t>
            </a:r>
          </a:p>
          <a:p>
            <a:r>
              <a:rPr lang="de-DE" b="1" dirty="0" smtClean="0">
                <a:solidFill>
                  <a:schemeClr val="tx1"/>
                </a:solidFill>
              </a:rPr>
              <a:t>vatikanische </a:t>
            </a:r>
            <a:r>
              <a:rPr lang="de-DE" b="1" dirty="0">
                <a:solidFill>
                  <a:schemeClr val="tx1"/>
                </a:solidFill>
              </a:rPr>
              <a:t>Kongregation </a:t>
            </a:r>
            <a:endParaRPr lang="de-DE" b="1" dirty="0" smtClean="0">
              <a:solidFill>
                <a:schemeClr val="tx1"/>
              </a:solidFill>
            </a:endParaRPr>
          </a:p>
          <a:p>
            <a:r>
              <a:rPr lang="de-DE" b="1" dirty="0" smtClean="0">
                <a:solidFill>
                  <a:schemeClr val="tx1"/>
                </a:solidFill>
              </a:rPr>
              <a:t>für </a:t>
            </a:r>
            <a:r>
              <a:rPr lang="de-DE" b="1" dirty="0">
                <a:solidFill>
                  <a:schemeClr val="tx1"/>
                </a:solidFill>
              </a:rPr>
              <a:t>die Selig- und Heiligsprechungsprozesse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543447" cy="154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2081213"/>
            <a:ext cx="26955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6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Eigentlich – so erinnert uns das Lied – </a:t>
            </a:r>
          </a:p>
          <a:p>
            <a:r>
              <a:rPr lang="de-DE" dirty="0" smtClean="0"/>
              <a:t>ist nur Gott </a:t>
            </a:r>
            <a:r>
              <a:rPr lang="de-DE" b="1" dirty="0" smtClean="0"/>
              <a:t>der  Heilige.</a:t>
            </a:r>
          </a:p>
          <a:p>
            <a:endParaRPr lang="de-DE" b="1" dirty="0"/>
          </a:p>
          <a:p>
            <a:r>
              <a:rPr lang="de-DE" dirty="0" smtClean="0"/>
              <a:t>Doch insoweit ein Mensch Gott in seinem Leben Raum gibt, scheint Gottes Heiligkeit in ihm auf.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681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2191519" cy="219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1975495" cy="197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6955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" y="116632"/>
            <a:ext cx="26955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103" y="-14394"/>
            <a:ext cx="26955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87811"/>
            <a:ext cx="2153647" cy="215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365104"/>
          </a:xfrm>
        </p:spPr>
        <p:txBody>
          <a:bodyPr/>
          <a:lstStyle/>
          <a:p>
            <a:r>
              <a:rPr lang="de-DE" dirty="0" smtClean="0"/>
              <a:t>Antragsteller muss den Aufwand bezahlen.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www.altenheimseelsorge.net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53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280920" cy="552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de-DE" dirty="0" smtClean="0"/>
              <a:t>3 Möglichkeiten: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23528" y="3429000"/>
            <a:ext cx="861030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Märtyrer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Heroische Tugendgrad erreicht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Leben aus religiösen Motiven für andere geopfert</a:t>
            </a:r>
            <a:endParaRPr lang="de-DE" sz="28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13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472608"/>
          </a:xfrm>
        </p:spPr>
        <p:txBody>
          <a:bodyPr/>
          <a:lstStyle/>
          <a:p>
            <a:pPr algn="l"/>
            <a:r>
              <a:rPr lang="de-DE" sz="4000" dirty="0"/>
              <a:t>Märtyrer</a:t>
            </a:r>
            <a:br>
              <a:rPr lang="de-DE" sz="4000" dirty="0"/>
            </a:br>
            <a:r>
              <a:rPr lang="de-DE" sz="4000" dirty="0"/>
              <a:t>Heroische Tugendgrad </a:t>
            </a:r>
            <a:r>
              <a:rPr lang="de-DE" sz="4000" dirty="0" smtClean="0"/>
              <a:t>erreicht</a:t>
            </a:r>
            <a:br>
              <a:rPr lang="de-DE" sz="4000" dirty="0" smtClean="0"/>
            </a:br>
            <a:r>
              <a:rPr lang="de-DE" sz="4000" dirty="0" smtClean="0"/>
              <a:t>+ </a:t>
            </a:r>
            <a:br>
              <a:rPr lang="de-DE" sz="4000" dirty="0" smtClean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/>
              <a:t>Leben aus religiösen Motiven für andere </a:t>
            </a:r>
            <a:r>
              <a:rPr lang="de-DE" sz="4000" dirty="0" smtClean="0"/>
              <a:t>geopfert</a:t>
            </a:r>
            <a:br>
              <a:rPr lang="de-DE" sz="4000" dirty="0" smtClean="0"/>
            </a:br>
            <a:r>
              <a:rPr lang="de-DE" sz="4000" dirty="0" smtClean="0"/>
              <a:t>+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 rot="10800000" flipV="1">
            <a:off x="3563888" y="5458670"/>
            <a:ext cx="4258816" cy="327173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Wunder nötig!</a:t>
            </a:r>
            <a:endParaRPr lang="de-D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8239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89230"/>
            <a:ext cx="1491804" cy="149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/>
          <a:stretch/>
        </p:blipFill>
        <p:spPr bwMode="auto">
          <a:xfrm>
            <a:off x="1619944" y="4797152"/>
            <a:ext cx="1635820" cy="148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35132"/>
            <a:ext cx="43037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7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429000"/>
          </a:xfrm>
        </p:spPr>
        <p:txBody>
          <a:bodyPr anchor="t"/>
          <a:lstStyle/>
          <a:p>
            <a:r>
              <a:rPr lang="de-DE" sz="2400" dirty="0" smtClean="0"/>
              <a:t>8. Kommission überprüft:</a:t>
            </a:r>
            <a:br>
              <a:rPr lang="de-DE" sz="2400" dirty="0" smtClean="0"/>
            </a:br>
            <a:r>
              <a:rPr lang="de-DE" sz="2400" dirty="0" smtClean="0"/>
              <a:t>Heilung naturwissenschaftlich nicht erklärbar!</a:t>
            </a:r>
            <a:endParaRPr lang="de-DE" sz="24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58677"/>
            <a:ext cx="3796059" cy="379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16" y="1484784"/>
            <a:ext cx="26955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005064"/>
            <a:ext cx="26955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65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80528" y="1628800"/>
            <a:ext cx="8229600" cy="1080120"/>
          </a:xfrm>
        </p:spPr>
        <p:txBody>
          <a:bodyPr/>
          <a:lstStyle/>
          <a:p>
            <a:r>
              <a:rPr lang="de-DE" dirty="0" smtClean="0"/>
              <a:t>9. Seligsprechung</a:t>
            </a:r>
            <a:br>
              <a:rPr lang="de-DE" dirty="0" smtClean="0"/>
            </a:br>
            <a:r>
              <a:rPr lang="de-DE" dirty="0" smtClean="0"/>
              <a:t>durch den Papst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48680"/>
            <a:ext cx="2160240" cy="3148528"/>
          </a:xfrm>
        </p:spPr>
      </p:pic>
      <p:sp>
        <p:nvSpPr>
          <p:cNvPr id="5" name="Textfeld 4"/>
          <p:cNvSpPr txBox="1"/>
          <p:nvPr/>
        </p:nvSpPr>
        <p:spPr>
          <a:xfrm>
            <a:off x="755576" y="4581128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r>
              <a:rPr lang="de-DE" dirty="0" smtClean="0"/>
              <a:t>Begrenzt auf: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</a:t>
            </a:r>
            <a:r>
              <a:rPr lang="de-DE" dirty="0" smtClean="0"/>
              <a:t>ine Ordensgemeinschaft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eine Diözese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</a:t>
            </a:r>
            <a:r>
              <a:rPr lang="de-DE" dirty="0" smtClean="0"/>
              <a:t>in Land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55576" y="3429000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Verehrung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Anrufen wegen Fürsprache in Messe, Stundengebet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3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556792"/>
            <a:ext cx="8640960" cy="296630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01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00200"/>
          </a:xfrm>
        </p:spPr>
        <p:txBody>
          <a:bodyPr/>
          <a:lstStyle/>
          <a:p>
            <a:r>
              <a:rPr lang="de-DE" dirty="0" smtClean="0"/>
              <a:t>10. Wunder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334096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Erst nach Seligsprechung passiert</a:t>
            </a:r>
          </a:p>
          <a:p>
            <a:r>
              <a:rPr lang="de-DE" dirty="0" smtClean="0"/>
              <a:t>Nachweislich aufgrund Fürsprache des Seligen</a:t>
            </a:r>
          </a:p>
          <a:p>
            <a:r>
              <a:rPr lang="de-DE" dirty="0" smtClean="0"/>
              <a:t>Naturwissenschaftlich nicht erklärbar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Überprüfung durch Kommission in Rom</a:t>
            </a:r>
          </a:p>
          <a:p>
            <a:r>
              <a:rPr lang="de-DE" dirty="0" smtClean="0"/>
              <a:t>Befreiung von „Wunderpflicht“ durch Papst möglich</a:t>
            </a:r>
          </a:p>
          <a:p>
            <a:r>
              <a:rPr lang="de-DE" dirty="0" smtClean="0"/>
              <a:t>Bsp.: Johannes XXIII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49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3082"/>
          </a:xfrm>
        </p:spPr>
        <p:txBody>
          <a:bodyPr/>
          <a:lstStyle/>
          <a:p>
            <a:r>
              <a:rPr lang="de-DE" dirty="0" smtClean="0"/>
              <a:t>Heiligsprechung</a:t>
            </a:r>
            <a:endParaRPr lang="de-DE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29" y="1118655"/>
            <a:ext cx="702435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1043608" y="566124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/>
              <a:t>Johannes Paul II. und Johannes XXIII. - 27. April 2014</a:t>
            </a:r>
          </a:p>
          <a:p>
            <a:r>
              <a:rPr lang="de-DE" dirty="0" smtClean="0"/>
              <a:t>Reliquien:         Blut                            Haut</a:t>
            </a:r>
            <a:endParaRPr lang="de-DE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8843"/>
            <a:ext cx="915740" cy="91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047732" y="964583"/>
            <a:ext cx="1096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Gilt weltweit</a:t>
            </a:r>
            <a:endParaRPr lang="de-DE" sz="12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3400400"/>
          </a:xfrm>
        </p:spPr>
        <p:txBody>
          <a:bodyPr/>
          <a:lstStyle/>
          <a:p>
            <a:r>
              <a:rPr lang="de-DE" dirty="0" smtClean="0"/>
              <a:t>„Heiligkeit ist kein Luxus für wenige, </a:t>
            </a:r>
            <a:br>
              <a:rPr lang="de-DE" dirty="0" smtClean="0"/>
            </a:br>
            <a:r>
              <a:rPr lang="de-DE" dirty="0" smtClean="0"/>
              <a:t>sondern eine einfache Pflicht für jeden von uns.“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2088233"/>
          </a:xfrm>
        </p:spPr>
        <p:txBody>
          <a:bodyPr>
            <a:normAutofit fontScale="92500" lnSpcReduction="20000"/>
          </a:bodyPr>
          <a:lstStyle/>
          <a:p>
            <a:endParaRPr lang="de-DE" dirty="0" smtClean="0"/>
          </a:p>
          <a:p>
            <a:r>
              <a:rPr lang="de-DE" dirty="0" smtClean="0"/>
              <a:t>Heilige und Selige können uns Vorbilder sein und uns motivieren selber unseren eigenen Weg mit Gott zu gehen.</a:t>
            </a:r>
          </a:p>
          <a:p>
            <a:endParaRPr lang="de-DE" dirty="0"/>
          </a:p>
          <a:p>
            <a:r>
              <a:rPr lang="de-DE" dirty="0" smtClean="0"/>
              <a:t>Mutter Theresa: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731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de-DE" dirty="0" smtClean="0"/>
              <a:t>©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de-DE" dirty="0" smtClean="0"/>
              <a:t>Foto von Reliquien bei der Heiligsprechung von Johannes </a:t>
            </a:r>
            <a:r>
              <a:rPr lang="de-DE" dirty="0"/>
              <a:t>Paul II. und Johannes XXIII. - 27. April </a:t>
            </a:r>
            <a:r>
              <a:rPr lang="de-DE" dirty="0" smtClean="0"/>
              <a:t>2014</a:t>
            </a:r>
          </a:p>
          <a:p>
            <a:pPr marL="0" indent="0">
              <a:buNone/>
            </a:pPr>
            <a:r>
              <a:rPr lang="de-DE" dirty="0"/>
              <a:t>EWTN katholisches TVhttps://www.youtube.com/watch?v=TV9OqHwdICs</a:t>
            </a:r>
          </a:p>
          <a:p>
            <a:r>
              <a:rPr lang="de-DE" dirty="0" smtClean="0"/>
              <a:t>Piktogramme: Picto-Selector</a:t>
            </a:r>
          </a:p>
          <a:p>
            <a:r>
              <a:rPr lang="de-DE" dirty="0" smtClean="0"/>
              <a:t>Weiter Fotos: gemeinfrei</a:t>
            </a:r>
          </a:p>
          <a:p>
            <a:endParaRPr lang="de-DE" dirty="0"/>
          </a:p>
          <a:p>
            <a:r>
              <a:rPr lang="de-DE" dirty="0" smtClean="0"/>
              <a:t>Gestaltung: Annette Zimmermann</a:t>
            </a:r>
          </a:p>
          <a:p>
            <a:r>
              <a:rPr lang="de-DE" dirty="0" smtClean="0">
                <a:hlinkClick r:id="rId2"/>
              </a:rPr>
              <a:t>www.reli-ordner.de</a:t>
            </a:r>
            <a:endParaRPr lang="de-DE" dirty="0" smtClean="0"/>
          </a:p>
          <a:p>
            <a:r>
              <a:rPr lang="de-DE" dirty="0" smtClean="0">
                <a:hlinkClick r:id="rId3"/>
              </a:rPr>
              <a:t>www.altenheimseelsorge.net</a:t>
            </a: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76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Wie wird man ein Heiliger?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716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Bruder </a:t>
            </a:r>
            <a:r>
              <a:rPr lang="de-DE" dirty="0"/>
              <a:t>Balthasar Werner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302" y="1762927"/>
            <a:ext cx="2993395" cy="420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44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8882"/>
            <a:ext cx="8064896" cy="61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2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3232" y="3284984"/>
            <a:ext cx="5400600" cy="1600200"/>
          </a:xfrm>
        </p:spPr>
        <p:txBody>
          <a:bodyPr/>
          <a:lstStyle/>
          <a:p>
            <a:r>
              <a:rPr lang="de-DE" dirty="0" smtClean="0"/>
              <a:t>---------&gt;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r="19507"/>
          <a:stretch/>
        </p:blipFill>
        <p:spPr bwMode="auto">
          <a:xfrm>
            <a:off x="1403648" y="2420888"/>
            <a:ext cx="1434443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6"/>
          <a:stretch/>
        </p:blipFill>
        <p:spPr bwMode="auto">
          <a:xfrm>
            <a:off x="6003985" y="2564904"/>
            <a:ext cx="2199694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177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232248"/>
          </a:xfrm>
        </p:spPr>
        <p:txBody>
          <a:bodyPr/>
          <a:lstStyle/>
          <a:p>
            <a:r>
              <a:rPr lang="de-DE" dirty="0" smtClean="0"/>
              <a:t>1.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Man muss katholisch sein.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996952"/>
            <a:ext cx="4373144" cy="2913187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11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232248"/>
          </a:xfrm>
        </p:spPr>
        <p:txBody>
          <a:bodyPr/>
          <a:lstStyle/>
          <a:p>
            <a:r>
              <a:rPr lang="de-DE" dirty="0"/>
              <a:t>2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>Man muss mindestens seit 5 Jahren tot sein.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2" y="3140968"/>
            <a:ext cx="26955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57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4752528"/>
          </a:xfrm>
        </p:spPr>
        <p:txBody>
          <a:bodyPr/>
          <a:lstStyle/>
          <a:p>
            <a:r>
              <a:rPr lang="de-DE" dirty="0" smtClean="0"/>
              <a:t>Ausnahme: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Die Fans fordern es vehement sofort!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26955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26955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www.altenheimseelsorge.net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C6A5-1A9F-40F3-85A0-E7C827DD6ED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2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352</Words>
  <Application>Microsoft Office PowerPoint</Application>
  <PresentationFormat>Bildschirmpräsentation (4:3)</PresentationFormat>
  <Paragraphs>146</Paragraphs>
  <Slides>29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Executive</vt:lpstr>
      <vt:lpstr>PowerPoint-Präsentation</vt:lpstr>
      <vt:lpstr>PowerPoint-Präsentation</vt:lpstr>
      <vt:lpstr>Wie wird man ein Heiliger?</vt:lpstr>
      <vt:lpstr>Bruder Balthasar Werner</vt:lpstr>
      <vt:lpstr>PowerPoint-Präsentation</vt:lpstr>
      <vt:lpstr>---------&gt;</vt:lpstr>
      <vt:lpstr>1.  Man muss katholisch sein. </vt:lpstr>
      <vt:lpstr>2. Man muss mindestens seit 5 Jahren tot sein. </vt:lpstr>
      <vt:lpstr>Ausnahme:      Die Fans fordern es vehement sofort!</vt:lpstr>
      <vt:lpstr>Beispiele:</vt:lpstr>
      <vt:lpstr>3. Man braucht Anhänger. </vt:lpstr>
      <vt:lpstr>4. Einleitungsphase: </vt:lpstr>
      <vt:lpstr>5. Erhebungsphase: </vt:lpstr>
      <vt:lpstr>PowerPoint-Präsentation</vt:lpstr>
      <vt:lpstr>6. Schlussphase: </vt:lpstr>
      <vt:lpstr>PowerPoint-Präsentation</vt:lpstr>
      <vt:lpstr>Dauer: mehrere Jahre</vt:lpstr>
      <vt:lpstr>PowerPoint-Präsentation</vt:lpstr>
      <vt:lpstr>7. Römische Phase: </vt:lpstr>
      <vt:lpstr>Antragsteller muss den Aufwand bezahlen.</vt:lpstr>
      <vt:lpstr>3 Möglichkeiten:</vt:lpstr>
      <vt:lpstr>Märtyrer Heroische Tugendgrad erreicht +   Leben aus religiösen Motiven für andere geopfert + </vt:lpstr>
      <vt:lpstr>8. Kommission überprüft: Heilung naturwissenschaftlich nicht erklärbar!</vt:lpstr>
      <vt:lpstr>9. Seligsprechung durch den Papst</vt:lpstr>
      <vt:lpstr>PowerPoint-Präsentation</vt:lpstr>
      <vt:lpstr>10. Wunder</vt:lpstr>
      <vt:lpstr>Heiligsprechung</vt:lpstr>
      <vt:lpstr>„Heiligkeit ist kein Luxus für wenige,  sondern eine einfache Pflicht für jeden von uns.“</vt:lpstr>
      <vt:lpstr>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wird man ein Heiliger?</dc:title>
  <dc:creator>Annette Zimmermann</dc:creator>
  <cp:lastModifiedBy>Annette Zimmermann</cp:lastModifiedBy>
  <cp:revision>26</cp:revision>
  <dcterms:created xsi:type="dcterms:W3CDTF">2019-03-24T11:09:52Z</dcterms:created>
  <dcterms:modified xsi:type="dcterms:W3CDTF">2019-04-03T20:41:59Z</dcterms:modified>
</cp:coreProperties>
</file>