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76"/>
  </p:notesMasterIdLst>
  <p:sldIdLst>
    <p:sldId id="271" r:id="rId2"/>
    <p:sldId id="338" r:id="rId3"/>
    <p:sldId id="341" r:id="rId4"/>
    <p:sldId id="343" r:id="rId5"/>
    <p:sldId id="347" r:id="rId6"/>
    <p:sldId id="349" r:id="rId7"/>
    <p:sldId id="257" r:id="rId8"/>
    <p:sldId id="350" r:id="rId9"/>
    <p:sldId id="258" r:id="rId10"/>
    <p:sldId id="259" r:id="rId11"/>
    <p:sldId id="351" r:id="rId12"/>
    <p:sldId id="261" r:id="rId13"/>
    <p:sldId id="352" r:id="rId14"/>
    <p:sldId id="262" r:id="rId15"/>
    <p:sldId id="353" r:id="rId16"/>
    <p:sldId id="260" r:id="rId17"/>
    <p:sldId id="264" r:id="rId18"/>
    <p:sldId id="265" r:id="rId19"/>
    <p:sldId id="354" r:id="rId20"/>
    <p:sldId id="266" r:id="rId21"/>
    <p:sldId id="267" r:id="rId22"/>
    <p:sldId id="359" r:id="rId23"/>
    <p:sldId id="275" r:id="rId24"/>
    <p:sldId id="360" r:id="rId25"/>
    <p:sldId id="280" r:id="rId26"/>
    <p:sldId id="283" r:id="rId27"/>
    <p:sldId id="285" r:id="rId28"/>
    <p:sldId id="286" r:id="rId29"/>
    <p:sldId id="361" r:id="rId30"/>
    <p:sldId id="295" r:id="rId31"/>
    <p:sldId id="362" r:id="rId32"/>
    <p:sldId id="296" r:id="rId33"/>
    <p:sldId id="297" r:id="rId34"/>
    <p:sldId id="363" r:id="rId35"/>
    <p:sldId id="299" r:id="rId36"/>
    <p:sldId id="300" r:id="rId37"/>
    <p:sldId id="301" r:id="rId38"/>
    <p:sldId id="304" r:id="rId39"/>
    <p:sldId id="306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86" r:id="rId51"/>
    <p:sldId id="387" r:id="rId52"/>
    <p:sldId id="348" r:id="rId53"/>
    <p:sldId id="307" r:id="rId54"/>
    <p:sldId id="378" r:id="rId55"/>
    <p:sldId id="309" r:id="rId56"/>
    <p:sldId id="380" r:id="rId57"/>
    <p:sldId id="310" r:id="rId58"/>
    <p:sldId id="379" r:id="rId59"/>
    <p:sldId id="311" r:id="rId60"/>
    <p:sldId id="381" r:id="rId61"/>
    <p:sldId id="312" r:id="rId62"/>
    <p:sldId id="313" r:id="rId63"/>
    <p:sldId id="314" r:id="rId64"/>
    <p:sldId id="382" r:id="rId65"/>
    <p:sldId id="315" r:id="rId66"/>
    <p:sldId id="316" r:id="rId67"/>
    <p:sldId id="383" r:id="rId68"/>
    <p:sldId id="318" r:id="rId69"/>
    <p:sldId id="320" r:id="rId70"/>
    <p:sldId id="321" r:id="rId71"/>
    <p:sldId id="384" r:id="rId72"/>
    <p:sldId id="323" r:id="rId73"/>
    <p:sldId id="385" r:id="rId74"/>
    <p:sldId id="376" r:id="rId75"/>
  </p:sldIdLst>
  <p:sldSz cx="13003213" cy="975201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DejaVu Sans" charset="0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148" y="-49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 smtClean="0"/>
          </a:p>
        </p:txBody>
      </p:sp>
    </p:spTree>
    <p:extLst>
      <p:ext uri="{BB962C8B-B14F-4D97-AF65-F5344CB8AC3E}">
        <p14:creationId xmlns:p14="http://schemas.microsoft.com/office/powerpoint/2010/main" val="6521931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3213" cy="97520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E75D69A-6431-4BE4-94EC-F670973E85ED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grpSp>
        <p:nvGrpSpPr>
          <p:cNvPr id="8" name="Group 7"/>
          <p:cNvGrpSpPr/>
          <p:nvPr/>
        </p:nvGrpSpPr>
        <p:grpSpPr>
          <a:xfrm>
            <a:off x="1698070" y="4106042"/>
            <a:ext cx="9640224" cy="1277274"/>
            <a:chOff x="1172584" y="1381459"/>
            <a:chExt cx="6779110" cy="898229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77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2769" y="1973350"/>
            <a:ext cx="9637676" cy="246286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482" y="5357865"/>
            <a:ext cx="9102249" cy="24921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650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AB078-722D-49C1-A420-DBFF0FA22CDD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grpSp>
        <p:nvGrpSpPr>
          <p:cNvPr id="11" name="Group 10"/>
          <p:cNvGrpSpPr/>
          <p:nvPr/>
        </p:nvGrpSpPr>
        <p:grpSpPr>
          <a:xfrm>
            <a:off x="1667472" y="1979721"/>
            <a:ext cx="9640224" cy="1277274"/>
            <a:chOff x="1172584" y="1381459"/>
            <a:chExt cx="6779110" cy="898229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2378" y="795459"/>
            <a:ext cx="2386472" cy="791588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9064" y="1208485"/>
            <a:ext cx="7832526" cy="714382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96286-7AE2-49D6-BF75-EF087D965E97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5559018" y="4114351"/>
            <a:ext cx="7792729" cy="1277273"/>
            <a:chOff x="1815339" y="1394027"/>
            <a:chExt cx="5480154" cy="898192"/>
          </a:xfrm>
        </p:grpSpPr>
        <p:sp>
          <p:nvSpPr>
            <p:cNvPr id="12" name="TextBox 11"/>
            <p:cNvSpPr txBox="1"/>
            <p:nvPr/>
          </p:nvSpPr>
          <p:spPr>
            <a:xfrm>
              <a:off x="4173515" y="1394027"/>
              <a:ext cx="824278" cy="898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69EA4-C37D-4B8B-9776-0398C21C0BF7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667472" y="1979721"/>
            <a:ext cx="9640224" cy="1277274"/>
            <a:chOff x="1172584" y="1381459"/>
            <a:chExt cx="6779110" cy="898229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3003213" cy="975201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67472" y="4106112"/>
            <a:ext cx="9640224" cy="1277274"/>
            <a:chOff x="1172584" y="1381459"/>
            <a:chExt cx="6779110" cy="898229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271" y="1713295"/>
            <a:ext cx="11027579" cy="2717021"/>
          </a:xfrm>
        </p:spPr>
        <p:txBody>
          <a:bodyPr anchor="b"/>
          <a:lstStyle>
            <a:lvl1pPr algn="ctr">
              <a:defRPr sz="77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365" y="5357090"/>
            <a:ext cx="10999187" cy="2133252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65013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7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4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5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6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8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9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7D14B-544F-4D14-8895-EDC52E9CBB10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090E6-6179-41F2-A3F2-24C2AFA924AB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67472" y="1979721"/>
            <a:ext cx="9640224" cy="1277274"/>
            <a:chOff x="1172584" y="1381459"/>
            <a:chExt cx="6779110" cy="8982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75241" y="3185658"/>
            <a:ext cx="5409337" cy="55131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605631" y="3185658"/>
            <a:ext cx="5409337" cy="55131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5369" y="3185658"/>
            <a:ext cx="4895326" cy="936193"/>
          </a:xfrm>
        </p:spPr>
        <p:txBody>
          <a:bodyPr anchor="b"/>
          <a:lstStyle>
            <a:lvl1pPr marL="0" indent="0" algn="ctr">
              <a:buNone/>
              <a:defRPr sz="3400" b="0">
                <a:solidFill>
                  <a:schemeClr val="tx2"/>
                </a:solidFill>
              </a:defRPr>
            </a:lvl1pPr>
            <a:lvl2pPr marL="650138" indent="0">
              <a:buNone/>
              <a:defRPr sz="2800" b="1"/>
            </a:lvl2pPr>
            <a:lvl3pPr marL="1300277" indent="0">
              <a:buNone/>
              <a:defRPr sz="2600" b="1"/>
            </a:lvl3pPr>
            <a:lvl4pPr marL="1950415" indent="0">
              <a:buNone/>
              <a:defRPr sz="2300" b="1"/>
            </a:lvl4pPr>
            <a:lvl5pPr marL="2600554" indent="0">
              <a:buNone/>
              <a:defRPr sz="2300" b="1"/>
            </a:lvl5pPr>
            <a:lvl6pPr marL="3250692" indent="0">
              <a:buNone/>
              <a:defRPr sz="2300" b="1"/>
            </a:lvl6pPr>
            <a:lvl7pPr marL="3900830" indent="0">
              <a:buNone/>
              <a:defRPr sz="2300" b="1"/>
            </a:lvl7pPr>
            <a:lvl8pPr marL="4550969" indent="0">
              <a:buNone/>
              <a:defRPr sz="2300" b="1"/>
            </a:lvl8pPr>
            <a:lvl9pPr marL="5201107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9063" y="4191453"/>
            <a:ext cx="5409337" cy="4511931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13523" y="3185658"/>
            <a:ext cx="4902211" cy="936193"/>
          </a:xfrm>
        </p:spPr>
        <p:txBody>
          <a:bodyPr anchor="b"/>
          <a:lstStyle>
            <a:lvl1pPr marL="0" indent="0" algn="ctr">
              <a:buNone/>
              <a:defRPr sz="3400" b="0">
                <a:solidFill>
                  <a:schemeClr val="tx2"/>
                </a:solidFill>
              </a:defRPr>
            </a:lvl1pPr>
            <a:lvl2pPr marL="650138" indent="0">
              <a:buNone/>
              <a:defRPr sz="2800" b="1"/>
            </a:lvl2pPr>
            <a:lvl3pPr marL="1300277" indent="0">
              <a:buNone/>
              <a:defRPr sz="2600" b="1"/>
            </a:lvl3pPr>
            <a:lvl4pPr marL="1950415" indent="0">
              <a:buNone/>
              <a:defRPr sz="2300" b="1"/>
            </a:lvl4pPr>
            <a:lvl5pPr marL="2600554" indent="0">
              <a:buNone/>
              <a:defRPr sz="2300" b="1"/>
            </a:lvl5pPr>
            <a:lvl6pPr marL="3250692" indent="0">
              <a:buNone/>
              <a:defRPr sz="2300" b="1"/>
            </a:lvl6pPr>
            <a:lvl7pPr marL="3900830" indent="0">
              <a:buNone/>
              <a:defRPr sz="2300" b="1"/>
            </a:lvl7pPr>
            <a:lvl8pPr marL="4550969" indent="0">
              <a:buNone/>
              <a:defRPr sz="2300" b="1"/>
            </a:lvl8pPr>
            <a:lvl9pPr marL="5201107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3" y="4186864"/>
            <a:ext cx="5403398" cy="4511931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58264-B0D8-4B25-9942-B6770E519F45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grpSp>
        <p:nvGrpSpPr>
          <p:cNvPr id="14" name="Group 13"/>
          <p:cNvGrpSpPr/>
          <p:nvPr/>
        </p:nvGrpSpPr>
        <p:grpSpPr>
          <a:xfrm>
            <a:off x="1667472" y="1979721"/>
            <a:ext cx="9640224" cy="1277274"/>
            <a:chOff x="1172584" y="1381459"/>
            <a:chExt cx="6779110" cy="898229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CC8B3-E51B-4E08-9A55-FEF02DA59056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  <p:grpSp>
        <p:nvGrpSpPr>
          <p:cNvPr id="10" name="Group 9"/>
          <p:cNvGrpSpPr/>
          <p:nvPr/>
        </p:nvGrpSpPr>
        <p:grpSpPr>
          <a:xfrm>
            <a:off x="1667472" y="1979721"/>
            <a:ext cx="9640224" cy="1277274"/>
            <a:chOff x="1172584" y="1381459"/>
            <a:chExt cx="6779110" cy="8982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24245" cy="89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77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A9247-3E98-4228-BB52-6FC7383BC6C4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9417" y="2386379"/>
            <a:ext cx="4866937" cy="2683184"/>
          </a:xfrm>
        </p:spPr>
        <p:txBody>
          <a:bodyPr anchor="b"/>
          <a:lstStyle>
            <a:lvl1pPr algn="l">
              <a:defRPr sz="40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060" y="795459"/>
            <a:ext cx="5854101" cy="7915889"/>
          </a:xfrm>
        </p:spPr>
        <p:txBody>
          <a:bodyPr anchor="ctr"/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600"/>
            </a:lvl4pPr>
            <a:lvl5pPr>
              <a:defRPr sz="23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417" y="5124588"/>
            <a:ext cx="4851639" cy="3579562"/>
          </a:xfrm>
        </p:spPr>
        <p:txBody>
          <a:bodyPr>
            <a:normAutofit/>
          </a:bodyPr>
          <a:lstStyle>
            <a:lvl1pPr marL="0" indent="0">
              <a:buNone/>
              <a:defRPr sz="2300"/>
            </a:lvl1pPr>
            <a:lvl2pPr marL="650138" indent="0">
              <a:buNone/>
              <a:defRPr sz="1700"/>
            </a:lvl2pPr>
            <a:lvl3pPr marL="1300277" indent="0">
              <a:buNone/>
              <a:defRPr sz="1400"/>
            </a:lvl3pPr>
            <a:lvl4pPr marL="1950415" indent="0">
              <a:buNone/>
              <a:defRPr sz="1300"/>
            </a:lvl4pPr>
            <a:lvl5pPr marL="2600554" indent="0">
              <a:buNone/>
              <a:defRPr sz="1300"/>
            </a:lvl5pPr>
            <a:lvl6pPr marL="3250692" indent="0">
              <a:buNone/>
              <a:defRPr sz="1300"/>
            </a:lvl6pPr>
            <a:lvl7pPr marL="3900830" indent="0">
              <a:buNone/>
              <a:defRPr sz="1300"/>
            </a:lvl7pPr>
            <a:lvl8pPr marL="4550969" indent="0">
              <a:buNone/>
              <a:defRPr sz="1300"/>
            </a:lvl8pPr>
            <a:lvl9pPr marL="5201107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EEB60-81D8-4BA6-89CA-44A902C23A0C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767" y="6639017"/>
            <a:ext cx="11045082" cy="916799"/>
          </a:xfrm>
        </p:spPr>
        <p:txBody>
          <a:bodyPr anchor="b"/>
          <a:lstStyle>
            <a:lvl1pPr algn="ctr">
              <a:defRPr sz="40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3105459" y="948418"/>
            <a:ext cx="6786238" cy="511634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4600"/>
            </a:lvl1pPr>
            <a:lvl2pPr marL="650138" indent="0">
              <a:buNone/>
              <a:defRPr sz="4000"/>
            </a:lvl2pPr>
            <a:lvl3pPr marL="1300277" indent="0">
              <a:buNone/>
              <a:defRPr sz="3400"/>
            </a:lvl3pPr>
            <a:lvl4pPr marL="1950415" indent="0">
              <a:buNone/>
              <a:defRPr sz="2800"/>
            </a:lvl4pPr>
            <a:lvl5pPr marL="2600554" indent="0">
              <a:buNone/>
              <a:defRPr sz="2800"/>
            </a:lvl5pPr>
            <a:lvl6pPr marL="3250692" indent="0">
              <a:buNone/>
              <a:defRPr sz="2800"/>
            </a:lvl6pPr>
            <a:lvl7pPr marL="3900830" indent="0">
              <a:buNone/>
              <a:defRPr sz="2800"/>
            </a:lvl7pPr>
            <a:lvl8pPr marL="4550969" indent="0">
              <a:buNone/>
              <a:defRPr sz="2800"/>
            </a:lvl8pPr>
            <a:lvl9pPr marL="5201107" indent="0">
              <a:buNone/>
              <a:defRPr sz="28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9065" y="7571114"/>
            <a:ext cx="11029785" cy="1144506"/>
          </a:xfrm>
        </p:spPr>
        <p:txBody>
          <a:bodyPr>
            <a:normAutofit/>
          </a:bodyPr>
          <a:lstStyle>
            <a:lvl1pPr marL="0" indent="0" algn="ctr">
              <a:buNone/>
              <a:defRPr sz="2300"/>
            </a:lvl1pPr>
            <a:lvl2pPr marL="650138" indent="0">
              <a:buNone/>
              <a:defRPr sz="1700"/>
            </a:lvl2pPr>
            <a:lvl3pPr marL="1300277" indent="0">
              <a:buNone/>
              <a:defRPr sz="1400"/>
            </a:lvl3pPr>
            <a:lvl4pPr marL="1950415" indent="0">
              <a:buNone/>
              <a:defRPr sz="1300"/>
            </a:lvl4pPr>
            <a:lvl5pPr marL="2600554" indent="0">
              <a:buNone/>
              <a:defRPr sz="1300"/>
            </a:lvl5pPr>
            <a:lvl6pPr marL="3250692" indent="0">
              <a:buNone/>
              <a:defRPr sz="1300"/>
            </a:lvl6pPr>
            <a:lvl7pPr marL="3900830" indent="0">
              <a:buNone/>
              <a:defRPr sz="1300"/>
            </a:lvl7pPr>
            <a:lvl8pPr marL="4550969" indent="0">
              <a:buNone/>
              <a:defRPr sz="1300"/>
            </a:lvl8pPr>
            <a:lvl9pPr marL="5201107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BC5D0-2CCF-4BDB-A797-3CDE5265CBA6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3003213" cy="9752013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8" tIns="65014" rIns="130028" bIns="65014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9067" y="810757"/>
            <a:ext cx="11029783" cy="1499134"/>
          </a:xfrm>
          <a:prstGeom prst="rect">
            <a:avLst/>
          </a:prstGeom>
        </p:spPr>
        <p:txBody>
          <a:bodyPr vert="horz" lIns="130028" tIns="65014" rIns="130028" bIns="65014" rtlCol="0" anchor="ctr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364" y="3197130"/>
            <a:ext cx="11014485" cy="5514217"/>
          </a:xfrm>
          <a:prstGeom prst="rect">
            <a:avLst/>
          </a:prstGeom>
        </p:spPr>
        <p:txBody>
          <a:bodyPr vert="horz" lIns="130028" tIns="65014" rIns="130028" bIns="65014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2475" y="8761515"/>
            <a:ext cx="3034083" cy="519204"/>
          </a:xfrm>
          <a:prstGeom prst="rect">
            <a:avLst/>
          </a:prstGeom>
        </p:spPr>
        <p:txBody>
          <a:bodyPr vert="horz" lIns="130028" tIns="65014" rIns="130028" bIns="65014" rtlCol="0" anchor="ctr"/>
          <a:lstStyle>
            <a:lvl1pPr algn="l">
              <a:defRPr sz="17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8761515"/>
            <a:ext cx="4117684" cy="519204"/>
          </a:xfrm>
          <a:prstGeom prst="rect">
            <a:avLst/>
          </a:prstGeom>
        </p:spPr>
        <p:txBody>
          <a:bodyPr vert="horz" lIns="130028" tIns="65014" rIns="130028" bIns="65014" rtlCol="0" anchor="ctr"/>
          <a:lstStyle>
            <a:lvl1pPr algn="ctr">
              <a:defRPr sz="17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357" y="8761515"/>
            <a:ext cx="3034083" cy="519204"/>
          </a:xfrm>
          <a:prstGeom prst="rect">
            <a:avLst/>
          </a:prstGeom>
        </p:spPr>
        <p:txBody>
          <a:bodyPr vert="horz" lIns="130028" tIns="65014" rIns="130028" bIns="65014" rtlCol="0" anchor="ctr"/>
          <a:lstStyle>
            <a:lvl1pPr algn="r">
              <a:defRPr sz="17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D5776C5-BDC6-4D52-8A2E-EE9CC0BB5902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00277" rtl="0" eaLnBrk="1" latinLnBrk="0" hangingPunct="1">
        <a:spcBef>
          <a:spcPct val="0"/>
        </a:spcBef>
        <a:buNone/>
        <a:defRPr sz="77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20111" indent="-520111" algn="l" defTabSz="130027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3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105235" indent="-520111" algn="l" defTabSz="130027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3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625346" indent="-520111" algn="l" defTabSz="130027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45457" indent="-455097" algn="l" defTabSz="130027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600554" indent="-455097" algn="l" defTabSz="130027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3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3055650" indent="-390083" algn="l" defTabSz="1300277" rtl="0" eaLnBrk="1" latinLnBrk="0" hangingPunct="1">
        <a:spcBef>
          <a:spcPts val="569"/>
        </a:spcBef>
        <a:buClr>
          <a:schemeClr val="accent1"/>
        </a:buClr>
        <a:buFont typeface="Wingdings" pitchFamily="2" charset="2"/>
        <a:buChar char="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510747" indent="-390083" algn="l" defTabSz="1300277" rtl="0" eaLnBrk="1" latinLnBrk="0" hangingPunct="1">
        <a:spcBef>
          <a:spcPts val="569"/>
        </a:spcBef>
        <a:buClr>
          <a:schemeClr val="accent1"/>
        </a:buClr>
        <a:buFont typeface="Wingdings" pitchFamily="2" charset="2"/>
        <a:buChar char="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965844" indent="-390083" algn="l" defTabSz="1300277" rtl="0" eaLnBrk="1" latinLnBrk="0" hangingPunct="1">
        <a:spcBef>
          <a:spcPts val="569"/>
        </a:spcBef>
        <a:buClr>
          <a:schemeClr val="accent1"/>
        </a:buClr>
        <a:buFont typeface="Wingdings" pitchFamily="2" charset="2"/>
        <a:buChar char="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420941" indent="-390083" algn="l" defTabSz="1300277" rtl="0" eaLnBrk="1" latinLnBrk="0" hangingPunct="1">
        <a:spcBef>
          <a:spcPts val="569"/>
        </a:spcBef>
        <a:buClr>
          <a:schemeClr val="accent1"/>
        </a:buClr>
        <a:buFont typeface="Wingdings" pitchFamily="2" charset="2"/>
        <a:buChar char="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e-bibel.de/bibeln/online-bibeln/einheitsuebersetzung/einheitsuebersetzung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Josef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19.März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07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dirty="0" smtClean="0">
                <a:latin typeface="Century Gothic" panose="020B0502020202020204" pitchFamily="34" charset="0"/>
              </a:rPr>
              <a:t>Da erschien Josef ein Engel im Traum.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4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271" y="483518"/>
            <a:ext cx="11027579" cy="8568951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de-DE" sz="6000" dirty="0" smtClean="0">
                <a:latin typeface="Century Gothic" panose="020B0502020202020204" pitchFamily="34" charset="0"/>
              </a:rPr>
              <a:t>Der Engel sagte: </a:t>
            </a:r>
            <a:br>
              <a:rPr lang="de-DE" sz="6000" dirty="0" smtClean="0">
                <a:latin typeface="Century Gothic" panose="020B0502020202020204" pitchFamily="34" charset="0"/>
              </a:rPr>
            </a:br>
            <a:r>
              <a:rPr lang="de-DE" sz="6000" dirty="0" smtClean="0">
                <a:latin typeface="Century Gothic" panose="020B0502020202020204" pitchFamily="34" charset="0"/>
              </a:rPr>
              <a:t>Nimm Maria zur Frau. </a:t>
            </a:r>
            <a:br>
              <a:rPr lang="de-DE" sz="6000" dirty="0" smtClean="0">
                <a:latin typeface="Century Gothic" panose="020B0502020202020204" pitchFamily="34" charset="0"/>
              </a:rPr>
            </a:br>
            <a:r>
              <a:rPr lang="de-DE" sz="6000" dirty="0" smtClean="0">
                <a:latin typeface="Century Gothic" panose="020B0502020202020204" pitchFamily="34" charset="0"/>
              </a:rPr>
              <a:t>Das Kind ist </a:t>
            </a:r>
            <a:br>
              <a:rPr lang="de-DE" sz="6000" dirty="0" smtClean="0">
                <a:latin typeface="Century Gothic" panose="020B0502020202020204" pitchFamily="34" charset="0"/>
              </a:rPr>
            </a:br>
            <a:r>
              <a:rPr lang="de-DE" sz="6000" dirty="0" smtClean="0">
                <a:latin typeface="Century Gothic" panose="020B0502020202020204" pitchFamily="34" charset="0"/>
              </a:rPr>
              <a:t>vom Heiligen Geist. </a:t>
            </a:r>
            <a:br>
              <a:rPr lang="de-DE" sz="6000" dirty="0" smtClean="0">
                <a:latin typeface="Century Gothic" panose="020B0502020202020204" pitchFamily="34" charset="0"/>
              </a:rPr>
            </a:br>
            <a:r>
              <a:rPr lang="de-DE" sz="6000" dirty="0" smtClean="0">
                <a:latin typeface="Century Gothic" panose="020B0502020202020204" pitchFamily="34" charset="0"/>
              </a:rPr>
              <a:t>Es wird ein Sohn. </a:t>
            </a:r>
            <a:br>
              <a:rPr lang="de-DE" sz="6000" dirty="0" smtClean="0">
                <a:latin typeface="Century Gothic" panose="020B0502020202020204" pitchFamily="34" charset="0"/>
              </a:rPr>
            </a:br>
            <a:r>
              <a:rPr lang="de-DE" sz="6000" dirty="0" smtClean="0">
                <a:latin typeface="Century Gothic" panose="020B0502020202020204" pitchFamily="34" charset="0"/>
              </a:rPr>
              <a:t>Gib ihm den Namen Jesus.</a:t>
            </a:r>
            <a:endParaRPr lang="de-DE" sz="6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271" y="627535"/>
            <a:ext cx="11027579" cy="3888431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de-DE" dirty="0" smtClean="0">
                <a:latin typeface="Century Gothic" panose="020B0502020202020204" pitchFamily="34" charset="0"/>
              </a:rPr>
              <a:t>Als Josef erwachte, </a:t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dirty="0" smtClean="0">
                <a:latin typeface="Century Gothic" panose="020B0502020202020204" pitchFamily="34" charset="0"/>
              </a:rPr>
              <a:t>tat er, 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dirty="0" smtClean="0">
                <a:latin typeface="Century Gothic" panose="020B0502020202020204" pitchFamily="34" charset="0"/>
              </a:rPr>
              <a:t>was der Engel </a:t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dirty="0" smtClean="0">
                <a:latin typeface="Century Gothic" panose="020B0502020202020204" pitchFamily="34" charset="0"/>
              </a:rPr>
              <a:t>ihm gesagt hatte.</a:t>
            </a:r>
            <a:endParaRPr lang="de-D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271" y="5092030"/>
            <a:ext cx="11027579" cy="3888431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de-DE" dirty="0" smtClean="0">
                <a:latin typeface="Century Gothic" panose="020B0502020202020204" pitchFamily="34" charset="0"/>
              </a:rPr>
              <a:t>und holte sie zu sich. 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133671" y="779935"/>
            <a:ext cx="11027579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dirty="0" smtClean="0">
                <a:latin typeface="Century Gothic" panose="020B0502020202020204" pitchFamily="34" charset="0"/>
              </a:rPr>
              <a:t>Josef nahm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dirty="0" smtClean="0">
                <a:latin typeface="Century Gothic" panose="020B0502020202020204" pitchFamily="34" charset="0"/>
              </a:rPr>
              <a:t>Maria zur Frau </a:t>
            </a:r>
            <a:endParaRPr lang="de-D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8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Josef war Bauhandwerker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 baute Häuser aus Holz und Stein.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46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24943" y="779935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Kaiser Augustus befahl, dass alle Menschen sich in Steuerlisten eintragen mussten.</a:t>
            </a:r>
            <a:endParaRPr lang="de-DE" sz="6000" dirty="0">
              <a:latin typeface="Century Gothic" panose="020B0502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24944" y="5308054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Deshalb ging Josef mit Maria von Nazareth nach Bethlehem in die Stadt Davids. </a:t>
            </a:r>
            <a:endParaRPr lang="de-DE" sz="6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423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24943" y="779935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Maria gebar dort ihren Sohn, den Erstgeborenen, </a:t>
            </a:r>
            <a:endParaRPr lang="de-DE" sz="7200" dirty="0">
              <a:latin typeface="Century Gothic" panose="020B0502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24944" y="5308054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>
                <a:latin typeface="Century Gothic" panose="020B0502020202020204" pitchFamily="34" charset="0"/>
              </a:rPr>
              <a:t>w</a:t>
            </a:r>
            <a:r>
              <a:rPr lang="de-DE" sz="6000" dirty="0" smtClean="0">
                <a:latin typeface="Century Gothic" panose="020B0502020202020204" pitchFamily="34" charset="0"/>
              </a:rPr>
              <a:t>ickelte ihn in Windeln und legte ihn in eine Krippe, weil in der Herberge kein Platz war. </a:t>
            </a:r>
            <a:endParaRPr lang="de-DE" sz="6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908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271" y="771551"/>
            <a:ext cx="11027579" cy="7920880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de-DE" dirty="0" smtClean="0">
                <a:latin typeface="Century Gothic" panose="020B0502020202020204" pitchFamily="34" charset="0"/>
              </a:rPr>
              <a:t>Hirten besuchten Josef, Maria </a:t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dirty="0" smtClean="0">
                <a:latin typeface="Century Gothic" panose="020B0502020202020204" pitchFamily="34" charset="0"/>
              </a:rPr>
              <a:t/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dirty="0" smtClean="0">
                <a:latin typeface="Century Gothic" panose="020B0502020202020204" pitchFamily="34" charset="0"/>
              </a:rPr>
              <a:t>und Jesus.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58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81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728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24943" y="779935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Josef und Maria brachten Jesus in den Tempel</a:t>
            </a:r>
            <a:endParaRPr lang="de-DE" sz="7200" dirty="0">
              <a:latin typeface="Century Gothic" panose="020B0502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24944" y="5308054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600" dirty="0">
                <a:latin typeface="Century Gothic" panose="020B0502020202020204" pitchFamily="34" charset="0"/>
              </a:rPr>
              <a:t>n</a:t>
            </a:r>
            <a:r>
              <a:rPr lang="de-DE" sz="6600" dirty="0" smtClean="0">
                <a:latin typeface="Century Gothic" panose="020B0502020202020204" pitchFamily="34" charset="0"/>
              </a:rPr>
              <a:t>ach Jerusalem wie es das Gesetz damals verlangte. </a:t>
            </a:r>
            <a:endParaRPr lang="de-DE" sz="6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075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519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24943" y="779935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Sie brachten Tauben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als Opfer dar. </a:t>
            </a:r>
            <a:endParaRPr lang="de-DE" sz="7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714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808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24943" y="779935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Simeon und Hanna,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zwei alte Menschen,</a:t>
            </a:r>
            <a:endParaRPr lang="de-DE" sz="7200" dirty="0">
              <a:latin typeface="Century Gothic" panose="020B0502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24944" y="5308054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4800" dirty="0">
                <a:latin typeface="Century Gothic" panose="020B0502020202020204" pitchFamily="34" charset="0"/>
              </a:rPr>
              <a:t>s</a:t>
            </a:r>
            <a:r>
              <a:rPr lang="de-DE" sz="4800" dirty="0" smtClean="0">
                <a:latin typeface="Century Gothic" panose="020B0502020202020204" pitchFamily="34" charset="0"/>
              </a:rPr>
              <a:t>ahen Josef und Maria, nahmen Jesus auf den Arm, lobten Gott und sagten: Jesus ist das Licht der Welt. </a:t>
            </a:r>
            <a:endParaRPr lang="de-DE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7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957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91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576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037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454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133671" y="779935"/>
            <a:ext cx="11027579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Sternforscher </a:t>
            </a:r>
            <a:r>
              <a:rPr lang="de-DE" sz="7200" dirty="0" smtClean="0">
                <a:latin typeface="Century Gothic" panose="020B0502020202020204" pitchFamily="34" charset="0"/>
              </a:rPr>
              <a:t>kamen </a:t>
            </a:r>
            <a:endParaRPr lang="de-DE" sz="7200" dirty="0">
              <a:latin typeface="Century Gothic" panose="020B0502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33670" y="5308054"/>
            <a:ext cx="11027579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>
                <a:latin typeface="Century Gothic" panose="020B0502020202020204" pitchFamily="34" charset="0"/>
              </a:rPr>
              <a:t>u</a:t>
            </a:r>
            <a:r>
              <a:rPr lang="de-DE" sz="7200" dirty="0" smtClean="0">
                <a:latin typeface="Century Gothic" panose="020B0502020202020204" pitchFamily="34" charset="0"/>
              </a:rPr>
              <a:t>nd brachten Gold Weihrauch und Myrrhe. </a:t>
            </a:r>
            <a:endParaRPr lang="de-DE" sz="7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598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907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222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2935" y="779935"/>
            <a:ext cx="11881319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Als die </a:t>
            </a:r>
            <a:r>
              <a:rPr lang="de-DE" sz="7200" dirty="0" smtClean="0">
                <a:latin typeface="Century Gothic" panose="020B0502020202020204" pitchFamily="34" charset="0"/>
              </a:rPr>
              <a:t>Sternforscher </a:t>
            </a:r>
            <a:r>
              <a:rPr lang="de-DE" sz="7200" dirty="0" smtClean="0">
                <a:latin typeface="Century Gothic" panose="020B0502020202020204" pitchFamily="34" charset="0"/>
              </a:rPr>
              <a:t>wieder gegangen waren,</a:t>
            </a:r>
            <a:endParaRPr lang="de-DE" sz="7200" dirty="0">
              <a:latin typeface="Century Gothic" panose="020B0502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33670" y="5308054"/>
            <a:ext cx="11027579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>
                <a:latin typeface="Century Gothic" panose="020B0502020202020204" pitchFamily="34" charset="0"/>
              </a:rPr>
              <a:t>e</a:t>
            </a:r>
            <a:r>
              <a:rPr lang="de-DE" sz="7200" dirty="0" smtClean="0">
                <a:latin typeface="Century Gothic" panose="020B0502020202020204" pitchFamily="34" charset="0"/>
              </a:rPr>
              <a:t>rschien Josef ein Engel im Traum. </a:t>
            </a:r>
            <a:endParaRPr lang="de-DE" sz="7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796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24943" y="779935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Der Engel sagte: Herodes will das Kind töten. </a:t>
            </a:r>
            <a:endParaRPr lang="de-DE" sz="7200" dirty="0">
              <a:latin typeface="Century Gothic" panose="020B0502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24944" y="5308054"/>
            <a:ext cx="11953328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Nimm die Mutter und das Kind und flieh nach Ägypten. </a:t>
            </a:r>
            <a:endParaRPr lang="de-DE" sz="6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496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133671" y="779935"/>
            <a:ext cx="11027579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Da stand Josef auf und floh in der Nacht </a:t>
            </a:r>
            <a:endParaRPr lang="de-DE" sz="7200" dirty="0">
              <a:latin typeface="Century Gothic" panose="020B0502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33670" y="5308054"/>
            <a:ext cx="11027579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>
                <a:latin typeface="Century Gothic" panose="020B0502020202020204" pitchFamily="34" charset="0"/>
              </a:rPr>
              <a:t>m</a:t>
            </a:r>
            <a:r>
              <a:rPr lang="de-DE" sz="7200" dirty="0" smtClean="0">
                <a:latin typeface="Century Gothic" panose="020B0502020202020204" pitchFamily="34" charset="0"/>
              </a:rPr>
              <a:t>it Maria und Jesus nach Ägypten.</a:t>
            </a:r>
            <a:endParaRPr lang="de-DE" sz="7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7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4875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355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133671" y="555527"/>
            <a:ext cx="11027579" cy="4112840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Nachdem Herodes gestorben war,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brachte Josef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5400" dirty="0" smtClean="0">
                <a:latin typeface="Century Gothic" panose="020B0502020202020204" pitchFamily="34" charset="0"/>
              </a:rPr>
              <a:t>Maria und Jesus nach Nazareth.</a:t>
            </a:r>
            <a:endParaRPr lang="de-DE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46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Foto © gemeinfrei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70" y="536690"/>
            <a:ext cx="6613150" cy="865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40966" y="88364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Foto gemeinfrei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556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271" y="699543"/>
            <a:ext cx="11027579" cy="8208912"/>
          </a:xfrm>
        </p:spPr>
        <p:txBody>
          <a:bodyPr anchor="t"/>
          <a:lstStyle/>
          <a:p>
            <a:pPr>
              <a:lnSpc>
                <a:spcPct val="200000"/>
              </a:lnSpc>
            </a:pPr>
            <a:r>
              <a:rPr lang="de-DE" dirty="0" smtClean="0">
                <a:latin typeface="Century Gothic" panose="020B0502020202020204" pitchFamily="34" charset="0"/>
              </a:rPr>
              <a:t>Jesus lernte von Josef</a:t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dirty="0" smtClean="0">
                <a:latin typeface="Century Gothic" panose="020B0502020202020204" pitchFamily="34" charset="0"/>
              </a:rPr>
              <a:t/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dirty="0" smtClean="0">
                <a:latin typeface="Century Gothic" panose="020B0502020202020204" pitchFamily="34" charset="0"/>
              </a:rPr>
              <a:t>das Bauhandwerk.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76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31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133671" y="779935"/>
            <a:ext cx="11027579" cy="8272535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Josef und Maria </a:t>
            </a:r>
            <a:r>
              <a:rPr lang="de-DE" sz="7200" dirty="0">
                <a:latin typeface="Century Gothic" panose="020B0502020202020204" pitchFamily="34" charset="0"/>
              </a:rPr>
              <a:t>gingen jedes Jahr zum </a:t>
            </a:r>
            <a:endParaRPr lang="de-DE" sz="7200" dirty="0" smtClean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sz="7200" dirty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Paschafest </a:t>
            </a:r>
            <a:r>
              <a:rPr lang="de-DE" sz="7200" dirty="0">
                <a:latin typeface="Century Gothic" panose="020B0502020202020204" pitchFamily="34" charset="0"/>
              </a:rPr>
              <a:t>nach </a:t>
            </a:r>
            <a:r>
              <a:rPr lang="de-DE" sz="7200" dirty="0" smtClean="0">
                <a:latin typeface="Century Gothic" panose="020B0502020202020204" pitchFamily="34" charset="0"/>
              </a:rPr>
              <a:t>Jerusalem.</a:t>
            </a:r>
            <a:endParaRPr lang="de-DE" sz="7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4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113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81271" y="5308054"/>
            <a:ext cx="11027579" cy="345638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133671" y="1635646"/>
            <a:ext cx="11027579" cy="7416824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600" dirty="0" smtClean="0">
                <a:latin typeface="Century Gothic" panose="020B0502020202020204" pitchFamily="34" charset="0"/>
              </a:rPr>
              <a:t>Als Jesus 12 Jahre alt war feierten sie auch in Jerusalem das Paschafest. Dann gingen sie wieder nach Hause. </a:t>
            </a:r>
            <a:endParaRPr lang="de-DE" sz="6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040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133671" y="779935"/>
            <a:ext cx="11027579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Jesus blieb aber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7200" dirty="0" smtClean="0">
                <a:latin typeface="Century Gothic" panose="020B0502020202020204" pitchFamily="34" charset="0"/>
              </a:rPr>
              <a:t>in Jerusalem.</a:t>
            </a:r>
            <a:endParaRPr lang="de-DE" sz="7200" dirty="0">
              <a:latin typeface="Century Gothic" panose="020B050202020202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133671" y="5164038"/>
            <a:ext cx="11027579" cy="388843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Maria und Josef dachten er sei in der Pilgergruppe.</a:t>
            </a:r>
            <a:endParaRPr lang="de-DE" sz="6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806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dirty="0" smtClean="0">
                <a:latin typeface="Century Gothic" panose="020B0502020202020204" pitchFamily="34" charset="0"/>
              </a:rPr>
              <a:t>Maria, Jesu Mutter, </a:t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dirty="0" smtClean="0">
                <a:latin typeface="Century Gothic" panose="020B0502020202020204" pitchFamily="34" charset="0"/>
              </a:rPr>
              <a:t>war mit Josef verlobt.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028998" y="5596086"/>
            <a:ext cx="11027579" cy="2717021"/>
          </a:xfrm>
          <a:prstGeom prst="rect">
            <a:avLst/>
          </a:prstGeom>
        </p:spPr>
        <p:txBody>
          <a:bodyPr vert="horz" lIns="130028" tIns="65014" rIns="130028" bIns="65014" rtlCol="0" anchor="b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dirty="0" smtClean="0">
                <a:latin typeface="Century Gothic" panose="020B0502020202020204" pitchFamily="34" charset="0"/>
              </a:rPr>
              <a:t>Josef stammte von König David ab.</a:t>
            </a:r>
            <a:endParaRPr lang="de-D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133671" y="555527"/>
            <a:ext cx="11027579" cy="4112840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Am Abend merkten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Josef und Maria,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dass Jesus nicht da war.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sz="6000" dirty="0" smtClean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Sie kehrten nach Jerusalem zurück und suchten Jesus. </a:t>
            </a:r>
          </a:p>
        </p:txBody>
      </p:sp>
    </p:spTree>
    <p:extLst>
      <p:ext uri="{BB962C8B-B14F-4D97-AF65-F5344CB8AC3E}">
        <p14:creationId xmlns:p14="http://schemas.microsoft.com/office/powerpoint/2010/main" val="30283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119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309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298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133671" y="555526"/>
            <a:ext cx="11027579" cy="7128791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Josef und Maria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>
                <a:latin typeface="Century Gothic" panose="020B0502020202020204" pitchFamily="34" charset="0"/>
              </a:rPr>
              <a:t>s</a:t>
            </a:r>
            <a:r>
              <a:rPr lang="de-DE" sz="6000" dirty="0" smtClean="0">
                <a:latin typeface="Century Gothic" panose="020B0502020202020204" pitchFamily="34" charset="0"/>
              </a:rPr>
              <a:t>uchten Jesus in Jerusalem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sz="6000" dirty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drei Tage.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endParaRPr lang="de-DE" sz="6000" dirty="0" smtClean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7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1364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033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133671" y="555527"/>
            <a:ext cx="11027579" cy="4112840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Dann fanden sie </a:t>
            </a:r>
            <a:r>
              <a:rPr lang="de-DE" sz="6000" smtClean="0">
                <a:latin typeface="Century Gothic" panose="020B0502020202020204" pitchFamily="34" charset="0"/>
              </a:rPr>
              <a:t>Jesus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smtClean="0">
                <a:latin typeface="Century Gothic" panose="020B0502020202020204" pitchFamily="34" charset="0"/>
              </a:rPr>
              <a:t>im </a:t>
            </a:r>
            <a:r>
              <a:rPr lang="de-DE" sz="6000" dirty="0">
                <a:latin typeface="Century Gothic" panose="020B0502020202020204" pitchFamily="34" charset="0"/>
              </a:rPr>
              <a:t>T</a:t>
            </a:r>
            <a:r>
              <a:rPr lang="de-DE" sz="6000" dirty="0" smtClean="0">
                <a:latin typeface="Century Gothic" panose="020B0502020202020204" pitchFamily="34" charset="0"/>
              </a:rPr>
              <a:t>empel.</a:t>
            </a:r>
          </a:p>
        </p:txBody>
      </p:sp>
    </p:spTree>
    <p:extLst>
      <p:ext uri="{BB962C8B-B14F-4D97-AF65-F5344CB8AC3E}">
        <p14:creationId xmlns:p14="http://schemas.microsoft.com/office/powerpoint/2010/main" val="2717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058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461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793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133671" y="987573"/>
            <a:ext cx="11027579" cy="3680793"/>
          </a:xfrm>
          <a:prstGeom prst="rect">
            <a:avLst/>
          </a:prstGeom>
        </p:spPr>
        <p:txBody>
          <a:bodyPr vert="horz" lIns="130028" tIns="65014" rIns="130028" bIns="65014" rtlCol="0" anchor="t">
            <a:noAutofit/>
          </a:bodyPr>
          <a:lstStyle>
            <a:lvl1pPr algn="ctr" defTabSz="1300277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ClrTx/>
              <a:buSzTx/>
              <a:buFontTx/>
            </a:pPr>
            <a:r>
              <a:rPr lang="de-DE" sz="6000" dirty="0" smtClean="0">
                <a:latin typeface="Century Gothic" panose="020B0502020202020204" pitchFamily="34" charset="0"/>
              </a:rPr>
              <a:t>Jesus kehrte mit Josef und Maria nach Nazareth zurück. </a:t>
            </a:r>
          </a:p>
        </p:txBody>
      </p:sp>
    </p:spTree>
    <p:extLst>
      <p:ext uri="{BB962C8B-B14F-4D97-AF65-F5344CB8AC3E}">
        <p14:creationId xmlns:p14="http://schemas.microsoft.com/office/powerpoint/2010/main" val="2717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1826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15" y="0"/>
            <a:ext cx="5083097" cy="977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24942" y="224198"/>
            <a:ext cx="65527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Über Josef wird in der Bibel nichts Weiteres berichtet.</a:t>
            </a:r>
          </a:p>
          <a:p>
            <a:pPr>
              <a:lnSpc>
                <a:spcPct val="150000"/>
              </a:lnSpc>
            </a:pPr>
            <a:endParaRPr lang="de-DE" sz="4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Aber von Jesus </a:t>
            </a:r>
          </a:p>
          <a:p>
            <a:pPr>
              <a:lnSpc>
                <a:spcPct val="150000"/>
              </a:lnSpc>
            </a:pP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sagen die Menschen später: </a:t>
            </a:r>
          </a:p>
          <a:p>
            <a:pPr>
              <a:lnSpc>
                <a:spcPct val="150000"/>
              </a:lnSpc>
            </a:pP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Ist das nicht Jesus, </a:t>
            </a:r>
          </a:p>
          <a:p>
            <a:pPr>
              <a:lnSpc>
                <a:spcPct val="150000"/>
              </a:lnSpc>
            </a:pP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der Sohn </a:t>
            </a:r>
          </a:p>
          <a:p>
            <a:pPr>
              <a:lnSpc>
                <a:spcPct val="150000"/>
              </a:lnSpc>
            </a:pPr>
            <a:r>
              <a:rPr lang="de-DE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des Josef aus Nazareth!</a:t>
            </a:r>
            <a:endParaRPr lang="de-DE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24" y="1363032"/>
            <a:ext cx="48387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77438" y="453901"/>
            <a:ext cx="468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Fotos © :</a:t>
            </a:r>
            <a:endParaRPr lang="de-DE" sz="5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902601" y="514061"/>
            <a:ext cx="54006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Text:</a:t>
            </a:r>
          </a:p>
          <a:p>
            <a:endParaRPr lang="de-DE" sz="5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Annette Zimmermann </a:t>
            </a: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auf Basis der Online Ausgabe der Deutschen Bibelgesellschaft der revidierten Einheitsübersetzung </a:t>
            </a: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von 2016.</a:t>
            </a:r>
          </a:p>
          <a:p>
            <a:endParaRPr lang="de-DE" sz="3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de-DE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de-DE" dirty="0">
                <a:solidFill>
                  <a:schemeClr val="tx1"/>
                </a:solidFill>
                <a:hlinkClick r:id="rId3"/>
              </a:rPr>
              <a:t>://www.die-bibel.de/bibeln/online-bibeln/einheitsuebersetzung/einheitsuebersetzung/</a:t>
            </a:r>
            <a:endParaRPr lang="de-DE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de-DE" sz="3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Zusammenstellung:</a:t>
            </a: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Annette Zimmermann 2020</a:t>
            </a:r>
          </a:p>
          <a:p>
            <a:endParaRPr lang="de-DE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67113" y="6887532"/>
            <a:ext cx="54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Nutzung nur im Religionsunterricht und Andachten </a:t>
            </a:r>
          </a:p>
          <a:p>
            <a:r>
              <a:rPr lang="de-DE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im christlichen Kontext gestattet.</a:t>
            </a:r>
            <a:endParaRPr lang="de-DE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271" y="555527"/>
            <a:ext cx="11027579" cy="8496944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de-DE" sz="6000" dirty="0" smtClean="0">
                <a:latin typeface="Century Gothic" panose="020B0502020202020204" pitchFamily="34" charset="0"/>
              </a:rPr>
              <a:t>Josef bemerkte, dass Maria schwanger war.</a:t>
            </a:r>
            <a:br>
              <a:rPr lang="de-DE" sz="6000" dirty="0" smtClean="0">
                <a:latin typeface="Century Gothic" panose="020B0502020202020204" pitchFamily="34" charset="0"/>
              </a:rPr>
            </a:br>
            <a:r>
              <a:rPr lang="de-DE" sz="6000" dirty="0" smtClean="0">
                <a:latin typeface="Century Gothic" panose="020B0502020202020204" pitchFamily="34" charset="0"/>
              </a:rPr>
              <a:t>Weil das Kind </a:t>
            </a:r>
            <a:br>
              <a:rPr lang="de-DE" sz="6000" dirty="0" smtClean="0">
                <a:latin typeface="Century Gothic" panose="020B0502020202020204" pitchFamily="34" charset="0"/>
              </a:rPr>
            </a:br>
            <a:r>
              <a:rPr lang="de-DE" sz="6000" dirty="0" smtClean="0">
                <a:latin typeface="Century Gothic" panose="020B0502020202020204" pitchFamily="34" charset="0"/>
              </a:rPr>
              <a:t>nicht von ihm war, </a:t>
            </a:r>
            <a:br>
              <a:rPr lang="de-DE" sz="6000" dirty="0" smtClean="0">
                <a:latin typeface="Century Gothic" panose="020B0502020202020204" pitchFamily="34" charset="0"/>
              </a:rPr>
            </a:br>
            <a:r>
              <a:rPr lang="de-DE" sz="6000" dirty="0" smtClean="0">
                <a:latin typeface="Century Gothic" panose="020B0502020202020204" pitchFamily="34" charset="0"/>
              </a:rPr>
              <a:t>wollte er sich in aller Stille</a:t>
            </a:r>
            <a:br>
              <a:rPr lang="de-DE" sz="6000" dirty="0" smtClean="0">
                <a:latin typeface="Century Gothic" panose="020B0502020202020204" pitchFamily="34" charset="0"/>
              </a:rPr>
            </a:br>
            <a:r>
              <a:rPr lang="de-DE" sz="6000" dirty="0" smtClean="0">
                <a:latin typeface="Century Gothic" panose="020B0502020202020204" pitchFamily="34" charset="0"/>
              </a:rPr>
              <a:t> von Maria trennen. </a:t>
            </a:r>
            <a:endParaRPr lang="de-DE" sz="6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2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431</Words>
  <Application>Microsoft Office PowerPoint</Application>
  <PresentationFormat>Benutzerdefiniert</PresentationFormat>
  <Paragraphs>83</Paragraphs>
  <Slides>74</Slides>
  <Notes>44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75" baseType="lpstr">
      <vt:lpstr>Hardcover</vt:lpstr>
      <vt:lpstr>Josef</vt:lpstr>
      <vt:lpstr>Josef war Bauhandwerker</vt:lpstr>
      <vt:lpstr>PowerPoint-Präsentation</vt:lpstr>
      <vt:lpstr>PowerPoint-Präsentation</vt:lpstr>
      <vt:lpstr>PowerPoint-Präsentation</vt:lpstr>
      <vt:lpstr>Maria, Jesu Mutter,  war mit Josef verlobt.</vt:lpstr>
      <vt:lpstr>PowerPoint-Präsentation</vt:lpstr>
      <vt:lpstr>Josef bemerkte, dass Maria schwanger war. Weil das Kind  nicht von ihm war,  wollte er sich in aller Stille  von Maria trennen. </vt:lpstr>
      <vt:lpstr>PowerPoint-Präsentation</vt:lpstr>
      <vt:lpstr>PowerPoint-Präsentation</vt:lpstr>
      <vt:lpstr>Da erschien Josef ein Engel im Traum.</vt:lpstr>
      <vt:lpstr>PowerPoint-Präsentation</vt:lpstr>
      <vt:lpstr>Der Engel sagte:  Nimm Maria zur Frau.  Das Kind ist  vom Heiligen Geist.  Es wird ein Sohn.  Gib ihm den Namen Jesus.</vt:lpstr>
      <vt:lpstr>PowerPoint-Präsentation</vt:lpstr>
      <vt:lpstr>Als Josef erwachte,  tat er, </vt:lpstr>
      <vt:lpstr>PowerPoint-Präsentation</vt:lpstr>
      <vt:lpstr>PowerPoint-Präsentation</vt:lpstr>
      <vt:lpstr>PowerPoint-Präsentation</vt:lpstr>
      <vt:lpstr>und holte sie zu sich.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Hirten besuchten Josef, Maria   und Jesus.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Jesus lernte von Josef  das Bauhandwerk.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Zimmermann</dc:creator>
  <cp:lastModifiedBy>Annette Zimmermann</cp:lastModifiedBy>
  <cp:revision>19</cp:revision>
  <cp:lastPrinted>1601-01-01T00:00:00Z</cp:lastPrinted>
  <dcterms:created xsi:type="dcterms:W3CDTF">1601-01-01T00:00:00Z</dcterms:created>
  <dcterms:modified xsi:type="dcterms:W3CDTF">2020-03-12T13:16:40Z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</Properties>
</file>