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</p:sldMasterIdLst>
  <p:notesMasterIdLst>
    <p:notesMasterId r:id="rId34"/>
  </p:notesMasterIdLst>
  <p:handoutMasterIdLst>
    <p:handoutMasterId r:id="rId35"/>
  </p:handoutMasterIdLst>
  <p:sldIdLst>
    <p:sldId id="259" r:id="rId2"/>
    <p:sldId id="288" r:id="rId3"/>
    <p:sldId id="291" r:id="rId4"/>
    <p:sldId id="292" r:id="rId5"/>
    <p:sldId id="293" r:id="rId6"/>
    <p:sldId id="294" r:id="rId7"/>
    <p:sldId id="295" r:id="rId8"/>
    <p:sldId id="296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6" r:id="rId17"/>
    <p:sldId id="308" r:id="rId18"/>
    <p:sldId id="309" r:id="rId19"/>
    <p:sldId id="310" r:id="rId20"/>
    <p:sldId id="311" r:id="rId21"/>
    <p:sldId id="314" r:id="rId22"/>
    <p:sldId id="286" r:id="rId23"/>
    <p:sldId id="316" r:id="rId24"/>
    <p:sldId id="317" r:id="rId25"/>
    <p:sldId id="319" r:id="rId26"/>
    <p:sldId id="320" r:id="rId27"/>
    <p:sldId id="321" r:id="rId28"/>
    <p:sldId id="277" r:id="rId29"/>
    <p:sldId id="323" r:id="rId30"/>
    <p:sldId id="324" r:id="rId31"/>
    <p:sldId id="325" r:id="rId32"/>
    <p:sldId id="326" r:id="rId3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79CC93D-E52E-4D84-901B-11D7331DD495}">
          <p14:sldIdLst>
            <p14:sldId id="259"/>
          </p14:sldIdLst>
        </p14:section>
        <p14:section name="Übersicht und Ziele" id="{ABA716BF-3A5C-4ADB-94C9-CFEF84EBA240}">
          <p14:sldIdLst>
            <p14:sldId id="288"/>
            <p14:sldId id="291"/>
            <p14:sldId id="292"/>
            <p14:sldId id="293"/>
            <p14:sldId id="294"/>
            <p14:sldId id="295"/>
            <p14:sldId id="296"/>
            <p14:sldId id="298"/>
            <p14:sldId id="299"/>
            <p14:sldId id="300"/>
            <p14:sldId id="301"/>
            <p14:sldId id="302"/>
            <p14:sldId id="303"/>
            <p14:sldId id="304"/>
            <p14:sldId id="306"/>
            <p14:sldId id="308"/>
            <p14:sldId id="309"/>
            <p14:sldId id="310"/>
            <p14:sldId id="311"/>
            <p14:sldId id="314"/>
          </p14:sldIdLst>
        </p14:section>
        <p14:section name="Thema 1" id="{6D9936A3-3945-4757-BC8B-B5C252D8E036}">
          <p14:sldIdLst>
            <p14:sldId id="286"/>
            <p14:sldId id="316"/>
            <p14:sldId id="317"/>
            <p14:sldId id="319"/>
            <p14:sldId id="320"/>
            <p14:sldId id="321"/>
            <p14:sldId id="277"/>
            <p14:sldId id="323"/>
            <p14:sldId id="324"/>
            <p14:sldId id="325"/>
            <p14:sldId id="326"/>
          </p14:sldIdLst>
        </p14:section>
        <p14:section name="Anhang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77" d="100"/>
          <a:sy n="77" d="100"/>
        </p:scale>
        <p:origin x="-18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D83FDC75-7F73-4A4A-A77C-09AADF00E0EA}" type="datetimeFigureOut">
              <a:rPr lang="de-DE" smtClean="0"/>
              <a:pPr/>
              <a:t>15.02.2018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459226BF-1F13-42D3-80DC-373E7ADD1E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5803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48AEF76B-3757-4A0B-AF93-28494465C1DD}" type="datetimeFigureOut">
              <a:pPr/>
              <a:t>15.02.2018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75693FD4-8F83-4EF7-AC3F-0DC0388986B0}" type="slidenum"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82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/>
            </a:pPr>
            <a:r>
              <a:rPr lang="de-DE" dirty="0" smtClean="0"/>
              <a:t>Diese Vorlage kann als Ausgangspunkt für die Präsentation von Schulungsmaterialien in einer Gruppensitzung dienen.</a:t>
            </a:r>
          </a:p>
          <a:p>
            <a:endParaRPr lang="de-DE" dirty="0" smtClean="0"/>
          </a:p>
          <a:p>
            <a:pPr lvl="0"/>
            <a:r>
              <a:rPr lang="de-DE" sz="1200" b="1" dirty="0" smtClean="0"/>
              <a:t>Abschnitte</a:t>
            </a:r>
            <a:endParaRPr lang="de-DE" sz="1200" b="0" dirty="0" smtClean="0"/>
          </a:p>
          <a:p>
            <a:pPr lvl="0"/>
            <a:r>
              <a:rPr lang="de-DE" sz="1200" b="0" dirty="0" smtClean="0"/>
              <a:t>Abschnitte durch Klicken mit der rechten Maustaste auf eine Folie hinzufügen</a:t>
            </a:r>
            <a:r>
              <a:rPr lang="de-DE" sz="1200" b="0" baseline="0" dirty="0" smtClean="0"/>
              <a:t> Abschnitte können Sie bei der Gliederung Ihrer Folien unterstützen oder die Zusammenarbeit zwischen mehreren Autoren erleichtern.</a:t>
            </a:r>
            <a:endParaRPr lang="de-DE" sz="1200" b="0" dirty="0" smtClean="0"/>
          </a:p>
          <a:p>
            <a:pPr lvl="0"/>
            <a:endParaRPr lang="de-DE" sz="1200" b="1" dirty="0" smtClean="0"/>
          </a:p>
          <a:p>
            <a:pPr lvl="0"/>
            <a:r>
              <a:rPr lang="de-DE" sz="1200" b="1" dirty="0" smtClean="0"/>
              <a:t>Notizen</a:t>
            </a:r>
          </a:p>
          <a:p>
            <a:pPr lvl="0"/>
            <a:r>
              <a:rPr lang="de-DE" sz="1200" dirty="0" smtClean="0"/>
              <a:t>Verwenden Sie den Notizenbereich für Vortragsnotizen oder optionale Detailinformationen für Ihr Publikum.</a:t>
            </a:r>
            <a:r>
              <a:rPr lang="de-DE" sz="1200" baseline="0" dirty="0" smtClean="0"/>
              <a:t> Zeigen Sie diese Notizen während der Präsentation in der Vortragsansicht an. </a:t>
            </a:r>
          </a:p>
          <a:p>
            <a:pPr lvl="0">
              <a:buFontTx/>
              <a:buNone/>
            </a:pPr>
            <a:r>
              <a:rPr lang="de-DE" sz="1200" dirty="0" smtClean="0"/>
              <a:t>Achten Sie auf den Schriftgrad (für Barrierefreiheit, Sichtbarkeit, Videoerstellung und Onlineproduktion wichtig)</a:t>
            </a:r>
          </a:p>
          <a:p>
            <a:pPr lvl="0"/>
            <a:endParaRPr lang="de-DE" sz="1200" dirty="0" smtClean="0"/>
          </a:p>
          <a:p>
            <a:pPr lvl="0">
              <a:buFontTx/>
              <a:buNone/>
            </a:pPr>
            <a:r>
              <a:rPr lang="de-DE" sz="1200" b="1" dirty="0" smtClean="0"/>
              <a:t>Abgestimmte Farben </a:t>
            </a:r>
          </a:p>
          <a:p>
            <a:pPr lvl="0">
              <a:buFontTx/>
              <a:buNone/>
            </a:pPr>
            <a:r>
              <a:rPr lang="de-DE" sz="1200" dirty="0" smtClean="0"/>
              <a:t>Achten Sie besonders auf Diagramme, Illustrationen und Textfelder.</a:t>
            </a:r>
            <a:r>
              <a:rPr lang="de-DE" sz="1200" baseline="0" dirty="0" smtClean="0"/>
              <a:t> </a:t>
            </a:r>
            <a:endParaRPr lang="de-DE" sz="1200" dirty="0" smtClean="0"/>
          </a:p>
          <a:p>
            <a:pPr lvl="0"/>
            <a:r>
              <a:rPr lang="de-DE" sz="1200" dirty="0" smtClean="0"/>
              <a:t>Bedenken Sie, dass Teilnehmer schwarzweiß oder in </a:t>
            </a:r>
            <a:r>
              <a:rPr lang="de-DE" sz="1200" dirty="0" err="1" smtClean="0"/>
              <a:t>Graustufen drucken</a:t>
            </a:r>
            <a:r>
              <a:rPr lang="de-DE" sz="1200" dirty="0" smtClean="0"/>
              <a:t>. Erstellen Sie einen Probedruck, um sicherzustellen, dass Ihre Farben funktionieren, wenn Ihre Teilnehmer in schwarzweiß und </a:t>
            </a:r>
            <a:r>
              <a:rPr lang="de-DE" sz="1200" dirty="0" err="1" smtClean="0"/>
              <a:t>Graustufen drucken</a:t>
            </a:r>
            <a:r>
              <a:rPr lang="de-DE" sz="1200" dirty="0" smtClean="0"/>
              <a:t>.</a:t>
            </a:r>
          </a:p>
          <a:p>
            <a:pPr lvl="0">
              <a:buFontTx/>
              <a:buNone/>
            </a:pPr>
            <a:endParaRPr lang="de-DE" sz="1200" dirty="0" smtClean="0"/>
          </a:p>
          <a:p>
            <a:pPr lvl="0">
              <a:buFontTx/>
              <a:buNone/>
            </a:pPr>
            <a:r>
              <a:rPr lang="de-DE" sz="1200" b="1" dirty="0" smtClean="0"/>
              <a:t>Grafiken, Tabellen und Diagramme</a:t>
            </a:r>
          </a:p>
          <a:p>
            <a:pPr lvl="0"/>
            <a:r>
              <a:rPr lang="de-DE" sz="1200" dirty="0" smtClean="0"/>
              <a:t>Gestalten Sie einfach: Verwenden Sie möglichst einheitliche Formate und Farben, die nicht vom Inhalt ablenken.</a:t>
            </a:r>
          </a:p>
          <a:p>
            <a:pPr lvl="0"/>
            <a:r>
              <a:rPr lang="de-DE" sz="1200" dirty="0" smtClean="0"/>
              <a:t>Beschriften Sie alle Diagramme und Tabellen.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7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382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884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25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/>
            </a:pPr>
            <a:r>
              <a:rPr lang="de-DE" dirty="0" smtClean="0"/>
              <a:t>Verwenden Sie eine Abschnittsüberschrift für jedes der Themen, damit das Publikum eine klare Orientierung erhält.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de-DE" smtClean="0"/>
              <a:pPr/>
              <a:t>22</a:t>
            </a:fld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dirty="0" smtClean="0"/>
              <a:t>Microsoft </a:t>
            </a:r>
            <a:r>
              <a:rPr lang="de-DE" b="1" dirty="0" smtClean="0"/>
              <a:t>Entwicklungskompetenz</a:t>
            </a:r>
            <a:endParaRPr lang="de-DE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de-DE" dirty="0" smtClean="0"/>
              <a:t>Microsoft  - vertraulich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de-DE" smtClean="0"/>
              <a:pPr/>
              <a:t>28</a:t>
            </a:fld>
            <a:endParaRPr lang="de-DE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de-D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de-DE" smtClean="0"/>
              <a:pPr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38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kumimoji="0"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de-DE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de-DE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de-D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de-DE" smtClean="0"/>
              <a:t>Formatvorlage des Untertitelmasters durch Klicken bearbeiten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de-DE" sz="2000" baseline="0"/>
            </a:lvl1pPr>
          </a:lstStyle>
          <a:p>
            <a:r>
              <a:rPr kumimoji="0" lang="de-DE"/>
              <a:t>Firmenlogo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de-DE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‹Nr.›</a:t>
            </a:fld>
            <a:endParaRPr kumimoji="0" lang="de-DE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de-DE" sz="1800"/>
            </a:lvl1pPr>
          </a:lstStyle>
          <a:p>
            <a:r>
              <a:rPr kumimoji="0" lang="de-DE"/>
              <a:t>Firmenlogo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de-DE"/>
            </a:lvl1pPr>
          </a:lstStyle>
          <a:p>
            <a:r>
              <a:rPr kumimoji="0" lang="de-DE"/>
              <a:t>Titelmasterformat durch Klicken bearbeiten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de-DE" sz="3200">
                <a:latin typeface="+mn-lt"/>
              </a:defRPr>
            </a:lvl1pPr>
            <a:lvl2pPr eaLnBrk="1" latinLnBrk="0" hangingPunct="1">
              <a:defRPr kumimoji="0" lang="de-DE" sz="2800">
                <a:latin typeface="+mn-lt"/>
              </a:defRPr>
            </a:lvl2pPr>
            <a:lvl3pPr eaLnBrk="1" latinLnBrk="0" hangingPunct="1">
              <a:defRPr kumimoji="0" lang="de-DE" sz="2400">
                <a:latin typeface="+mn-lt"/>
              </a:defRPr>
            </a:lvl3pPr>
            <a:lvl4pPr eaLnBrk="1" latinLnBrk="0" hangingPunct="1">
              <a:defRPr kumimoji="0" lang="de-DE" sz="2400">
                <a:latin typeface="+mn-lt"/>
              </a:defRPr>
            </a:lvl4pPr>
            <a:lvl5pPr eaLnBrk="1" latinLnBrk="0" hangingPunct="1">
              <a:defRPr kumimoji="0" lang="de-DE" sz="2400">
                <a:latin typeface="+mn-lt"/>
              </a:defRPr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‹Nr.›</a:t>
            </a:fld>
            <a:endParaRPr kumimoji="0" lang="de-DE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kumimoji="0"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D6E5A2-EC83-451F-A719-9AC1370DD5CF}" type="slidenum">
              <a:rPr lang="de-DE" smtClean="0"/>
              <a:pPr/>
              <a:t>‹Nr.›</a:t>
            </a:fld>
            <a:endParaRPr kumimoji="0"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8" r:id="rId13"/>
    <p:sldLayoutId id="2147483650" r:id="rId14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nstudy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Glaube, </a:t>
            </a:r>
            <a:br>
              <a:rPr lang="de-DE" dirty="0" smtClean="0"/>
            </a:br>
            <a:r>
              <a:rPr lang="de-DE" dirty="0" smtClean="0"/>
              <a:t>Gesundheit und Alter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latin typeface="+mn-lt"/>
              </a:rPr>
              <a:t>Annette Zimmermann</a:t>
            </a:r>
            <a:endParaRPr lang="de-DE" sz="2400" dirty="0">
              <a:latin typeface="+mn-lt"/>
            </a:endParaRPr>
          </a:p>
          <a:p>
            <a:r>
              <a:rPr lang="de-DE" sz="2400" dirty="0" smtClean="0">
                <a:latin typeface="+mn-lt"/>
              </a:rPr>
              <a:t>November 2010</a:t>
            </a:r>
            <a:endParaRPr lang="de-DE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157 Patienten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mit </a:t>
            </a:r>
            <a:r>
              <a:rPr lang="de-DE" dirty="0"/>
              <a:t>lebensbedrohlichen Erkrankungen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lvl="0"/>
            <a:endParaRPr lang="de-DE" dirty="0" smtClean="0"/>
          </a:p>
          <a:p>
            <a:pPr lvl="0"/>
            <a:endParaRPr lang="de-DE" dirty="0"/>
          </a:p>
          <a:p>
            <a:pPr lvl="0"/>
            <a:r>
              <a:rPr lang="de-DE" dirty="0" smtClean="0"/>
              <a:t>Deisler</a:t>
            </a:r>
            <a:r>
              <a:rPr lang="de-DE" dirty="0"/>
              <a:t>, 2000</a:t>
            </a:r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de-DE" dirty="0"/>
          </a:p>
          <a:p>
            <a:r>
              <a:rPr lang="de-DE" dirty="0" smtClean="0"/>
              <a:t>je </a:t>
            </a:r>
            <a:r>
              <a:rPr lang="de-DE" dirty="0"/>
              <a:t>positiver die </a:t>
            </a:r>
            <a:r>
              <a:rPr lang="de-DE" dirty="0" smtClean="0"/>
              <a:t>Religiosität </a:t>
            </a:r>
            <a:r>
              <a:rPr lang="de-DE" dirty="0"/>
              <a:t>getönt war, desto aktiver setzen sich die Patienten mit ihrer Situation </a:t>
            </a:r>
            <a:r>
              <a:rPr lang="de-DE" dirty="0" smtClean="0"/>
              <a:t>auseinander</a:t>
            </a:r>
          </a:p>
          <a:p>
            <a:pPr marL="109728" indent="0">
              <a:buNone/>
            </a:pPr>
            <a:endParaRPr lang="de-DE" dirty="0"/>
          </a:p>
          <a:p>
            <a:r>
              <a:rPr lang="de-DE" dirty="0" smtClean="0"/>
              <a:t>geringer </a:t>
            </a:r>
            <a:r>
              <a:rPr lang="de-DE" dirty="0"/>
              <a:t>emotionaler Rückzug</a:t>
            </a: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96384" cy="365125"/>
          </a:xfrm>
        </p:spPr>
        <p:txBody>
          <a:bodyPr/>
          <a:lstStyle/>
          <a:p>
            <a:r>
              <a:rPr kumimoji="0" lang="de-DE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10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5821934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sz="3100" dirty="0" smtClean="0"/>
              <a:t>Größte </a:t>
            </a:r>
            <a:r>
              <a:rPr lang="de-DE" sz="3100" dirty="0"/>
              <a:t>Studie über soziale Unterstützung durch Kirchenmitgliedschaft  </a:t>
            </a: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>4000 </a:t>
            </a:r>
            <a:r>
              <a:rPr lang="de-DE" sz="3100" dirty="0"/>
              <a:t>zufällig ausgewählte Senioren</a:t>
            </a:r>
            <a:br>
              <a:rPr lang="de-DE" sz="3100" dirty="0"/>
            </a:br>
            <a:endParaRPr lang="de-DE" sz="31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Studie des Psychiaters Harold </a:t>
            </a:r>
            <a:r>
              <a:rPr lang="de-DE" dirty="0" err="1"/>
              <a:t>Koenig</a:t>
            </a:r>
            <a:r>
              <a:rPr lang="de-DE" dirty="0"/>
              <a:t> der Duke-University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(North-Carolina, 1996 veröffentlicht)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/>
            <a:endParaRPr lang="de-DE" dirty="0" smtClean="0"/>
          </a:p>
          <a:p>
            <a:pPr lvl="0"/>
            <a:endParaRPr lang="de-DE" dirty="0"/>
          </a:p>
          <a:p>
            <a:pPr lvl="0"/>
            <a:r>
              <a:rPr lang="de-DE" dirty="0" smtClean="0"/>
              <a:t>hat </a:t>
            </a:r>
            <a:r>
              <a:rPr lang="de-DE" dirty="0"/>
              <a:t>den Wert christlicher Gemeinschaft und gemeinsamen Gebetes im Gottesdienst bestätigt. </a:t>
            </a:r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/>
              <a:t>Ältere Menschen, die regelmäßig Gottesdienste besuchen, </a:t>
            </a:r>
          </a:p>
          <a:p>
            <a:r>
              <a:rPr lang="de-DE" dirty="0"/>
              <a:t>sind weniger depressiv und körperlich gesünder </a:t>
            </a:r>
          </a:p>
          <a:p>
            <a:r>
              <a:rPr lang="de-DE" dirty="0"/>
              <a:t>als diejenigen, die allein zu Hause beten. </a:t>
            </a:r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24376" cy="365125"/>
          </a:xfrm>
        </p:spPr>
        <p:txBody>
          <a:bodyPr/>
          <a:lstStyle/>
          <a:p>
            <a:r>
              <a:rPr kumimoji="0" lang="de-DE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11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30365433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6000" dirty="0">
                <a:effectLst/>
              </a:rPr>
              <a:t>Die Nonnenstudie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> </a:t>
            </a:r>
            <a:br>
              <a:rPr lang="de-DE" dirty="0">
                <a:effectLst/>
              </a:rPr>
            </a:br>
            <a:r>
              <a:rPr lang="de-DE" dirty="0">
                <a:effectLst/>
              </a:rPr>
              <a:t>2009 </a:t>
            </a:r>
            <a:r>
              <a:rPr lang="de-DE" dirty="0" smtClean="0">
                <a:effectLst/>
              </a:rPr>
              <a:t>USA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sz="8000" dirty="0" smtClean="0"/>
              <a:t> </a:t>
            </a:r>
            <a:r>
              <a:rPr lang="de-DE" sz="8000" dirty="0"/>
              <a:t>Auswertung eines franziskanischen Ordensarchivs</a:t>
            </a:r>
          </a:p>
          <a:p>
            <a:r>
              <a:rPr lang="de-DE" sz="3700" dirty="0"/>
              <a:t>(</a:t>
            </a:r>
            <a:r>
              <a:rPr lang="de-DE" sz="3700" u="sng" dirty="0">
                <a:hlinkClick r:id="rId3"/>
              </a:rPr>
              <a:t>www.nunstudy.org</a:t>
            </a:r>
            <a:r>
              <a:rPr lang="de-DE" sz="3700" dirty="0"/>
              <a:t>).</a:t>
            </a:r>
          </a:p>
          <a:p>
            <a:endParaRPr lang="de-DE" dirty="0"/>
          </a:p>
        </p:txBody>
      </p:sp>
      <p:sp>
        <p:nvSpPr>
          <p:cNvPr id="4" name="Fußzeilenplatzhalter 3"/>
          <p:cNvSpPr txBox="1">
            <a:spLocks/>
          </p:cNvSpPr>
          <p:nvPr/>
        </p:nvSpPr>
        <p:spPr>
          <a:xfrm>
            <a:off x="4380072" y="6407944"/>
            <a:ext cx="4512408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de-DE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 smtClean="0"/>
              <a:t>Annette Zimmermann, 2010, www.altenheimseelsorge.net      12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7345707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Diese wurden </a:t>
            </a:r>
            <a:r>
              <a:rPr lang="de-DE" dirty="0"/>
              <a:t>von zwei unabhängigen Forschern inhaltsanalytisch ausgewertet </a:t>
            </a:r>
            <a:r>
              <a:rPr lang="de-DE" dirty="0" smtClean="0"/>
              <a:t> </a:t>
            </a:r>
            <a:endParaRPr lang="de-DE" dirty="0"/>
          </a:p>
          <a:p>
            <a:r>
              <a:rPr lang="de-DE" b="1" dirty="0"/>
              <a:t>Trotz der sehr homogenen Stichprobe</a:t>
            </a:r>
            <a:r>
              <a:rPr lang="de-DE" dirty="0"/>
              <a:t> </a:t>
            </a:r>
            <a:r>
              <a:rPr lang="de-DE" dirty="0" smtClean="0"/>
              <a:t>fanden </a:t>
            </a:r>
            <a:r>
              <a:rPr lang="de-DE" dirty="0"/>
              <a:t>die Forscher </a:t>
            </a:r>
            <a:r>
              <a:rPr lang="de-DE" b="1" dirty="0"/>
              <a:t>sehr verschiedene Glaubensstile</a:t>
            </a:r>
            <a:r>
              <a:rPr lang="de-DE" dirty="0"/>
              <a:t> </a:t>
            </a:r>
            <a:r>
              <a:rPr lang="de-DE" dirty="0" smtClean="0"/>
              <a:t>vor</a:t>
            </a:r>
            <a:endParaRPr lang="de-DE" dirty="0"/>
          </a:p>
          <a:p>
            <a:pPr marL="109728" indent="0">
              <a:buNone/>
            </a:pPr>
            <a:endParaRPr lang="de-DE" dirty="0"/>
          </a:p>
          <a:p>
            <a:r>
              <a:rPr lang="de-DE" dirty="0"/>
              <a:t>678 der mittlerweile hochbetagten Schwestern erklärten sich zu jährlichen körperlichen und psychologischen Untersuchungen bereit. </a:t>
            </a:r>
            <a:endParaRPr lang="de-DE" dirty="0" smtClean="0"/>
          </a:p>
          <a:p>
            <a:pPr marL="109728" indent="0">
              <a:buNone/>
            </a:pPr>
            <a:endParaRPr lang="de-DE" dirty="0"/>
          </a:p>
          <a:p>
            <a:r>
              <a:rPr lang="de-DE" dirty="0"/>
              <a:t>Die Ergebnisse des körperlichen und seelischen Gesundheitsstandes wurden mit den unterschiedlichen Glaubensstilen der Schwestern verglichen.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Novizinnen </a:t>
            </a:r>
            <a:r>
              <a:rPr lang="de-DE" dirty="0"/>
              <a:t>(1931-1943) schrieben </a:t>
            </a:r>
            <a:r>
              <a:rPr lang="de-DE" dirty="0" smtClean="0"/>
              <a:t> </a:t>
            </a:r>
            <a:r>
              <a:rPr lang="de-DE" dirty="0"/>
              <a:t>vor der Ablegung ihres Gelübdes </a:t>
            </a:r>
            <a:br>
              <a:rPr lang="de-DE" dirty="0"/>
            </a:br>
            <a:r>
              <a:rPr lang="de-DE" dirty="0" smtClean="0"/>
              <a:t>eine Autobiographie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152368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13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4296721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000" dirty="0" smtClean="0">
                <a:effectLst/>
              </a:rPr>
              <a:t/>
            </a:r>
            <a:br>
              <a:rPr lang="de-DE" sz="2000" dirty="0" smtClean="0">
                <a:effectLst/>
              </a:rPr>
            </a:br>
            <a:r>
              <a:rPr lang="de-DE" sz="2000" dirty="0">
                <a:effectLst/>
              </a:rPr>
              <a:t/>
            </a:r>
            <a:br>
              <a:rPr lang="de-DE" sz="2000" dirty="0">
                <a:effectLst/>
              </a:rPr>
            </a:br>
            <a:r>
              <a:rPr lang="de-DE" sz="2000" dirty="0" smtClean="0">
                <a:effectLst/>
              </a:rPr>
              <a:t/>
            </a:r>
            <a:br>
              <a:rPr lang="de-DE" sz="2000" dirty="0" smtClean="0">
                <a:effectLst/>
              </a:rPr>
            </a:br>
            <a:r>
              <a:rPr lang="de-DE" sz="2000" dirty="0">
                <a:effectLst/>
              </a:rPr>
              <a:t/>
            </a:r>
            <a:br>
              <a:rPr lang="de-DE" sz="2000" dirty="0">
                <a:effectLst/>
              </a:rPr>
            </a:br>
            <a:r>
              <a:rPr lang="de-DE" sz="2000" dirty="0" smtClean="0">
                <a:effectLst/>
              </a:rPr>
              <a:t/>
            </a:r>
            <a:br>
              <a:rPr lang="de-DE" sz="2000" dirty="0" smtClean="0">
                <a:effectLst/>
              </a:rPr>
            </a:br>
            <a:r>
              <a:rPr lang="de-DE" sz="2000" dirty="0">
                <a:effectLst/>
              </a:rPr>
              <a:t/>
            </a:r>
            <a:br>
              <a:rPr lang="de-DE" sz="2000" dirty="0">
                <a:effectLst/>
              </a:rPr>
            </a:br>
            <a:r>
              <a:rPr lang="de-DE" sz="2000" dirty="0" smtClean="0">
                <a:effectLst/>
              </a:rPr>
              <a:t/>
            </a:r>
            <a:br>
              <a:rPr lang="de-DE" sz="2000" dirty="0" smtClean="0">
                <a:effectLst/>
              </a:rPr>
            </a:br>
            <a:r>
              <a:rPr lang="de-DE" sz="2000" dirty="0">
                <a:effectLst/>
              </a:rPr>
              <a:t/>
            </a:r>
            <a:br>
              <a:rPr lang="de-DE" sz="2000" dirty="0">
                <a:effectLst/>
              </a:rPr>
            </a:br>
            <a:r>
              <a:rPr lang="de-DE" sz="2000" dirty="0" smtClean="0">
                <a:effectLst/>
              </a:rPr>
              <a:t/>
            </a:r>
            <a:br>
              <a:rPr lang="de-DE" sz="2000" dirty="0" smtClean="0">
                <a:effectLst/>
              </a:rPr>
            </a:br>
            <a:r>
              <a:rPr lang="de-DE" sz="2000" dirty="0">
                <a:effectLst/>
              </a:rPr>
              <a:t/>
            </a:r>
            <a:br>
              <a:rPr lang="de-DE" sz="2000" dirty="0">
                <a:effectLst/>
              </a:rPr>
            </a:br>
            <a:r>
              <a:rPr lang="de-DE" sz="2000" dirty="0" smtClean="0">
                <a:effectLst/>
              </a:rPr>
              <a:t/>
            </a:r>
            <a:br>
              <a:rPr lang="de-DE" sz="2000" dirty="0" smtClean="0">
                <a:effectLst/>
              </a:rPr>
            </a:br>
            <a:r>
              <a:rPr lang="de-DE" sz="2000" dirty="0">
                <a:effectLst/>
              </a:rPr>
              <a:t/>
            </a:r>
            <a:br>
              <a:rPr lang="de-DE" sz="2000" dirty="0">
                <a:effectLst/>
              </a:rPr>
            </a:br>
            <a:r>
              <a:rPr lang="de-DE" sz="2000" dirty="0" smtClean="0">
                <a:effectLst/>
              </a:rPr>
              <a:t/>
            </a:r>
            <a:br>
              <a:rPr lang="de-DE" sz="2000" dirty="0" smtClean="0">
                <a:effectLst/>
              </a:rPr>
            </a:br>
            <a:r>
              <a:rPr lang="de-DE" sz="2000" dirty="0" smtClean="0">
                <a:effectLst/>
              </a:rPr>
              <a:t>Wichtigster Unterschied</a:t>
            </a:r>
            <a:br>
              <a:rPr lang="de-DE" sz="2000" dirty="0" smtClean="0">
                <a:effectLst/>
              </a:rPr>
            </a:br>
            <a:r>
              <a:rPr lang="de-DE" sz="2000" dirty="0" smtClean="0">
                <a:effectLst/>
              </a:rPr>
              <a:t>im Lebensbericht </a:t>
            </a:r>
            <a:r>
              <a:rPr lang="de-DE" sz="2000" dirty="0">
                <a:effectLst/>
              </a:rPr>
              <a:t>und </a:t>
            </a:r>
            <a:r>
              <a:rPr lang="de-DE" sz="2000" dirty="0" smtClean="0">
                <a:effectLst/>
              </a:rPr>
              <a:t>in der Frömmigkeit: </a:t>
            </a:r>
            <a:r>
              <a:rPr lang="de-DE" sz="2000" dirty="0">
                <a:effectLst/>
              </a:rPr>
              <a:t/>
            </a:r>
            <a:br>
              <a:rPr lang="de-DE" sz="2000" dirty="0">
                <a:effectLst/>
              </a:rPr>
            </a:br>
            <a:r>
              <a:rPr lang="de-DE" sz="2000" dirty="0">
                <a:effectLst/>
              </a:rPr>
              <a:t> </a:t>
            </a:r>
            <a:br>
              <a:rPr lang="de-DE" sz="2000" dirty="0">
                <a:effectLst/>
              </a:rPr>
            </a:br>
            <a:r>
              <a:rPr lang="de-DE" sz="2000" dirty="0" smtClean="0">
                <a:effectLst/>
              </a:rPr>
              <a:t> die </a:t>
            </a:r>
            <a:r>
              <a:rPr lang="de-DE" sz="2000" dirty="0">
                <a:effectLst/>
              </a:rPr>
              <a:t>Intensität des emotionalen </a:t>
            </a:r>
            <a:r>
              <a:rPr lang="de-DE" sz="2000" dirty="0" smtClean="0">
                <a:effectLst/>
              </a:rPr>
              <a:t>Ausdrucks</a:t>
            </a:r>
            <a:endParaRPr lang="de-DE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3928" y="2931712"/>
            <a:ext cx="4752528" cy="1577408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de-DE" sz="3200" dirty="0" smtClean="0"/>
              <a:t>Positive Emotionalität</a:t>
            </a:r>
          </a:p>
          <a:p>
            <a:r>
              <a:rPr lang="de-DE" sz="3200" dirty="0" smtClean="0"/>
              <a:t>                            oder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de-DE" sz="3200" dirty="0" smtClean="0"/>
              <a:t>Pflicht, Gehorsam, Unterwerfung</a:t>
            </a:r>
            <a:endParaRPr lang="de-DE" sz="3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80360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14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36714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de-DE" dirty="0" smtClean="0"/>
          </a:p>
          <a:p>
            <a:r>
              <a:rPr lang="de-DE" dirty="0" smtClean="0"/>
              <a:t>Je </a:t>
            </a:r>
            <a:r>
              <a:rPr lang="de-DE" dirty="0"/>
              <a:t>mehr </a:t>
            </a:r>
            <a:r>
              <a:rPr lang="de-DE" dirty="0">
                <a:solidFill>
                  <a:srgbClr val="0070C0"/>
                </a:solidFill>
              </a:rPr>
              <a:t>positive Emotionen</a:t>
            </a:r>
            <a:r>
              <a:rPr lang="de-DE" dirty="0"/>
              <a:t> in den Texten vorkamen</a:t>
            </a:r>
            <a:r>
              <a:rPr lang="de-DE" dirty="0" smtClean="0"/>
              <a:t>,</a:t>
            </a:r>
          </a:p>
          <a:p>
            <a:pPr marL="109728" indent="0">
              <a:buNone/>
            </a:pPr>
            <a:endParaRPr lang="de-DE" dirty="0"/>
          </a:p>
          <a:p>
            <a:r>
              <a:rPr lang="de-DE" dirty="0"/>
              <a:t>desto besser war es um den Gesundheitszustand im hohen Alter bestellt.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Schwestern, die mit ihrem Glauben </a:t>
            </a:r>
            <a:r>
              <a:rPr lang="de-DE" b="1" dirty="0"/>
              <a:t>positive Gefühle wie </a:t>
            </a:r>
            <a:r>
              <a:rPr lang="de-DE" b="1" dirty="0">
                <a:solidFill>
                  <a:srgbClr val="0070C0"/>
                </a:solidFill>
              </a:rPr>
              <a:t>Dankbarkeit, Schutz, Freude oder Gelassenheit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/>
              <a:t>verbanden, </a:t>
            </a:r>
          </a:p>
          <a:p>
            <a:r>
              <a:rPr lang="de-DE" dirty="0"/>
              <a:t>konnten auch schwierige Lebensereignisse besser verarbeiten und integrieren, </a:t>
            </a:r>
            <a:endParaRPr lang="de-DE" dirty="0" smtClean="0"/>
          </a:p>
          <a:p>
            <a:r>
              <a:rPr lang="de-DE" dirty="0"/>
              <a:t>D</a:t>
            </a:r>
            <a:r>
              <a:rPr lang="de-DE" dirty="0" smtClean="0"/>
              <a:t>as diente der Gesundheit. </a:t>
            </a:r>
            <a:endParaRPr lang="de-DE" dirty="0"/>
          </a:p>
          <a:p>
            <a:endParaRPr lang="de-DE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</a:t>
            </a:r>
            <a:r>
              <a:rPr lang="de-DE" dirty="0"/>
              <a:t>Vergleich von Glaubensstil mit dem Gesundheitszustand ergab:</a:t>
            </a:r>
            <a:br>
              <a:rPr lang="de-DE" dirty="0"/>
            </a:b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80360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15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38793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effectLst/>
              </a:rPr>
              <a:t>Die </a:t>
            </a:r>
            <a:r>
              <a:rPr lang="de-DE" dirty="0">
                <a:effectLst/>
              </a:rPr>
              <a:t>große europäische Gesundheitsstudie </a:t>
            </a:r>
            <a:r>
              <a:rPr lang="de-DE" dirty="0" smtClean="0">
                <a:effectLst/>
              </a:rPr>
              <a:t>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45585"/>
          </a:xfrm>
        </p:spPr>
        <p:txBody>
          <a:bodyPr>
            <a:normAutofit fontScale="70000" lnSpcReduction="20000"/>
          </a:bodyPr>
          <a:lstStyle/>
          <a:p>
            <a:endParaRPr lang="de-DE" sz="2800" dirty="0" smtClean="0"/>
          </a:p>
          <a:p>
            <a:r>
              <a:rPr lang="de-DE" sz="2800" dirty="0" smtClean="0"/>
              <a:t>Heidelberger </a:t>
            </a:r>
            <a:r>
              <a:rPr lang="de-DE" sz="2800" dirty="0"/>
              <a:t>Präventivmediziner </a:t>
            </a:r>
            <a:r>
              <a:rPr lang="de-DE" sz="2800" dirty="0" smtClean="0"/>
              <a:t>Grossarth-Maticek</a:t>
            </a:r>
          </a:p>
          <a:p>
            <a:r>
              <a:rPr lang="de-DE" sz="2800" dirty="0"/>
              <a:t>über 35.000 Personen </a:t>
            </a:r>
            <a:endParaRPr lang="de-DE" sz="2800" dirty="0" smtClean="0"/>
          </a:p>
          <a:p>
            <a:r>
              <a:rPr lang="de-DE" sz="2800" dirty="0" smtClean="0"/>
              <a:t> </a:t>
            </a:r>
            <a:r>
              <a:rPr lang="de-DE" sz="2800" dirty="0"/>
              <a:t>Strategien zur Aufrechterhaltung der Gesundheit und Wohlbefinden im </a:t>
            </a:r>
            <a:r>
              <a:rPr lang="de-DE" sz="2800" dirty="0" smtClean="0"/>
              <a:t>Alter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24376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16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157822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1</a:t>
            </a:r>
            <a:r>
              <a:rPr lang="de-DE" dirty="0"/>
              <a:t>. Körperliche Faktoren:		</a:t>
            </a:r>
            <a:endParaRPr lang="de-DE" dirty="0" smtClean="0"/>
          </a:p>
          <a:p>
            <a:pPr marL="109728" indent="0">
              <a:buNone/>
            </a:pPr>
            <a:r>
              <a:rPr lang="de-DE" dirty="0" smtClean="0"/>
              <a:t>Gene</a:t>
            </a:r>
            <a:r>
              <a:rPr lang="de-DE" dirty="0"/>
              <a:t>, Ernährung, Bewegung, Schlaf</a:t>
            </a:r>
          </a:p>
          <a:p>
            <a:r>
              <a:rPr lang="de-DE" dirty="0"/>
              <a:t>2. Seelische Faktoren:	</a:t>
            </a:r>
            <a:endParaRPr lang="de-DE" dirty="0" smtClean="0"/>
          </a:p>
          <a:p>
            <a:pPr marL="109728" indent="0">
              <a:buNone/>
            </a:pPr>
            <a:r>
              <a:rPr lang="de-DE" dirty="0" smtClean="0"/>
              <a:t>Wille </a:t>
            </a:r>
            <a:r>
              <a:rPr lang="de-DE" dirty="0"/>
              <a:t>zu Aktivität, </a:t>
            </a:r>
            <a:endParaRPr lang="de-DE" dirty="0" smtClean="0"/>
          </a:p>
          <a:p>
            <a:pPr marL="109728" indent="0">
              <a:buNone/>
            </a:pPr>
            <a:r>
              <a:rPr lang="de-DE" dirty="0" smtClean="0"/>
              <a:t>Fähigkeit </a:t>
            </a:r>
            <a:r>
              <a:rPr lang="de-DE" dirty="0"/>
              <a:t>zu selbstbestimmtem Leben, Begeisterungsfähigkeit </a:t>
            </a:r>
          </a:p>
          <a:p>
            <a:r>
              <a:rPr lang="de-DE" dirty="0"/>
              <a:t>3. Soziale Faktoren:		</a:t>
            </a:r>
            <a:endParaRPr lang="de-DE" dirty="0" smtClean="0"/>
          </a:p>
          <a:p>
            <a:pPr marL="109728" indent="0">
              <a:buNone/>
            </a:pPr>
            <a:r>
              <a:rPr lang="de-DE" dirty="0" smtClean="0"/>
              <a:t>gute </a:t>
            </a:r>
            <a:r>
              <a:rPr lang="de-DE" dirty="0"/>
              <a:t>Integration, ausreichende Beziehungen </a:t>
            </a:r>
          </a:p>
          <a:p>
            <a:pPr marL="109728" indent="0">
              <a:buNone/>
            </a:pPr>
            <a:r>
              <a:rPr lang="de-DE" dirty="0"/>
              <a:t>genauso wichtig: </a:t>
            </a:r>
          </a:p>
          <a:p>
            <a:r>
              <a:rPr lang="de-DE" dirty="0"/>
              <a:t>4. Spirituell-religiöser Faktor: 	</a:t>
            </a:r>
            <a:endParaRPr lang="de-DE" dirty="0" smtClean="0"/>
          </a:p>
          <a:p>
            <a:pPr marL="109728" indent="0">
              <a:buNone/>
            </a:pPr>
            <a:r>
              <a:rPr lang="de-DE" b="1" dirty="0" smtClean="0"/>
              <a:t>spontane </a:t>
            </a:r>
            <a:r>
              <a:rPr lang="de-DE" b="1" dirty="0"/>
              <a:t>und persönliche Gottesbeziehung</a:t>
            </a:r>
            <a:r>
              <a:rPr lang="de-DE" b="1" dirty="0" smtClean="0"/>
              <a:t>,</a:t>
            </a:r>
          </a:p>
          <a:p>
            <a:pPr marL="109728" indent="0">
              <a:buNone/>
            </a:pPr>
            <a:r>
              <a:rPr lang="de-DE" b="1" dirty="0" smtClean="0"/>
              <a:t>freiwilliges </a:t>
            </a:r>
            <a:r>
              <a:rPr lang="de-DE" b="1" dirty="0"/>
              <a:t>Gebet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Entscheidend waren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24376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17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19588607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005064"/>
            <a:ext cx="7481776" cy="432048"/>
          </a:xfrm>
        </p:spPr>
        <p:txBody>
          <a:bodyPr/>
          <a:lstStyle/>
          <a:p>
            <a:r>
              <a:rPr lang="de-DE" dirty="0"/>
              <a:t>Die Stärke der einzelnen Elemente ist gering. 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2483768" y="4653136"/>
            <a:ext cx="5910424" cy="1728192"/>
          </a:xfrm>
        </p:spPr>
        <p:txBody>
          <a:bodyPr>
            <a:normAutofit fontScale="47500" lnSpcReduction="20000"/>
          </a:bodyPr>
          <a:lstStyle/>
          <a:p>
            <a:r>
              <a:rPr lang="de-DE" sz="5100" b="1" dirty="0">
                <a:solidFill>
                  <a:srgbClr val="FF0000"/>
                </a:solidFill>
              </a:rPr>
              <a:t>Je </a:t>
            </a:r>
            <a:r>
              <a:rPr lang="de-DE" sz="5100" b="1" dirty="0" smtClean="0">
                <a:solidFill>
                  <a:srgbClr val="FF0000"/>
                </a:solidFill>
              </a:rPr>
              <a:t>mehr aber davon </a:t>
            </a:r>
            <a:r>
              <a:rPr lang="de-DE" sz="5100" b="1" dirty="0">
                <a:solidFill>
                  <a:srgbClr val="FF0000"/>
                </a:solidFill>
              </a:rPr>
              <a:t>vorhanden sind, </a:t>
            </a:r>
          </a:p>
          <a:p>
            <a:r>
              <a:rPr lang="de-DE" sz="5100" b="1" dirty="0">
                <a:solidFill>
                  <a:srgbClr val="FF0000"/>
                </a:solidFill>
              </a:rPr>
              <a:t>desto mehr steigt die Wahrscheinlichkeit, </a:t>
            </a:r>
            <a:endParaRPr lang="de-DE" sz="5100" b="1" dirty="0" smtClean="0">
              <a:solidFill>
                <a:srgbClr val="FF0000"/>
              </a:solidFill>
            </a:endParaRPr>
          </a:p>
          <a:p>
            <a:r>
              <a:rPr lang="de-DE" sz="5900" b="1" dirty="0" smtClean="0">
                <a:solidFill>
                  <a:srgbClr val="FF0000"/>
                </a:solidFill>
              </a:rPr>
              <a:t>ein </a:t>
            </a:r>
            <a:r>
              <a:rPr lang="de-DE" sz="5900" b="1" dirty="0">
                <a:solidFill>
                  <a:srgbClr val="FF0000"/>
                </a:solidFill>
              </a:rPr>
              <a:t>höheres Alter zu erreichen. </a:t>
            </a:r>
          </a:p>
          <a:p>
            <a:endParaRPr lang="de-DE" sz="20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548680"/>
            <a:ext cx="7479792" cy="3384376"/>
          </a:xfrm>
        </p:spPr>
        <p:txBody>
          <a:bodyPr>
            <a:normAutofit/>
          </a:bodyPr>
          <a:lstStyle/>
          <a:p>
            <a:r>
              <a:rPr lang="de-DE" dirty="0"/>
              <a:t>In den vier Bereichen </a:t>
            </a:r>
            <a:endParaRPr lang="de-DE" dirty="0" smtClean="0"/>
          </a:p>
          <a:p>
            <a:r>
              <a:rPr lang="de-DE" dirty="0" smtClean="0"/>
              <a:t>der </a:t>
            </a:r>
            <a:r>
              <a:rPr lang="de-DE" dirty="0"/>
              <a:t>körperlichen, </a:t>
            </a:r>
            <a:endParaRPr lang="de-DE" dirty="0" smtClean="0"/>
          </a:p>
          <a:p>
            <a:r>
              <a:rPr lang="de-DE" dirty="0" smtClean="0"/>
              <a:t>seelischen</a:t>
            </a:r>
            <a:r>
              <a:rPr lang="de-DE" dirty="0"/>
              <a:t>, </a:t>
            </a:r>
            <a:endParaRPr lang="de-DE" dirty="0" smtClean="0"/>
          </a:p>
          <a:p>
            <a:r>
              <a:rPr lang="de-DE" dirty="0" smtClean="0"/>
              <a:t>sozialen </a:t>
            </a:r>
            <a:r>
              <a:rPr lang="de-DE" dirty="0"/>
              <a:t>und </a:t>
            </a:r>
            <a:endParaRPr lang="de-DE" dirty="0" smtClean="0"/>
          </a:p>
          <a:p>
            <a:r>
              <a:rPr lang="de-DE" dirty="0" smtClean="0"/>
              <a:t>religiösen </a:t>
            </a:r>
            <a:r>
              <a:rPr lang="de-DE" dirty="0"/>
              <a:t>Faktoren </a:t>
            </a:r>
            <a:endParaRPr lang="de-DE" dirty="0" smtClean="0"/>
          </a:p>
          <a:p>
            <a:r>
              <a:rPr lang="de-DE" dirty="0"/>
              <a:t>g</a:t>
            </a:r>
            <a:r>
              <a:rPr lang="de-DE" dirty="0" smtClean="0"/>
              <a:t>ab es </a:t>
            </a:r>
            <a:r>
              <a:rPr lang="de-DE" dirty="0"/>
              <a:t>15 präventive </a:t>
            </a:r>
            <a:r>
              <a:rPr lang="de-DE" dirty="0" smtClean="0"/>
              <a:t>Elemente </a:t>
            </a:r>
            <a:endParaRPr lang="de-DE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152368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18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21634648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Gemeint </a:t>
            </a:r>
            <a:r>
              <a:rPr lang="de-DE" dirty="0"/>
              <a:t>ist damit </a:t>
            </a:r>
            <a:r>
              <a:rPr lang="de-DE" b="1" dirty="0"/>
              <a:t>eine spontane Gottesbeziehung, die in Freude und Leid</a:t>
            </a:r>
            <a:r>
              <a:rPr lang="de-DE" dirty="0"/>
              <a:t> </a:t>
            </a:r>
            <a:r>
              <a:rPr lang="de-DE" b="1" dirty="0" smtClean="0"/>
              <a:t>gelebt</a:t>
            </a:r>
            <a:r>
              <a:rPr lang="de-DE" dirty="0" smtClean="0"/>
              <a:t> </a:t>
            </a:r>
            <a:r>
              <a:rPr lang="de-DE" dirty="0"/>
              <a:t>wird. </a:t>
            </a:r>
          </a:p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und </a:t>
            </a:r>
            <a:r>
              <a:rPr lang="de-DE" b="1" dirty="0"/>
              <a:t>nicht aus Pflicht, </a:t>
            </a:r>
            <a:endParaRPr lang="de-DE" b="1" dirty="0" smtClean="0"/>
          </a:p>
          <a:p>
            <a:pPr marL="365760" lvl="1" indent="0">
              <a:buNone/>
            </a:pPr>
            <a:r>
              <a:rPr lang="de-DE" sz="2800" b="1" dirty="0" smtClean="0"/>
              <a:t>Routine </a:t>
            </a:r>
          </a:p>
          <a:p>
            <a:pPr marL="365760" lvl="1" indent="0">
              <a:buNone/>
            </a:pPr>
            <a:r>
              <a:rPr lang="de-DE" sz="2800" b="1" dirty="0" smtClean="0"/>
              <a:t>oder Zwang</a:t>
            </a:r>
          </a:p>
          <a:p>
            <a:pPr marL="365760" lvl="1" indent="0">
              <a:buNone/>
            </a:pPr>
            <a:r>
              <a:rPr lang="de-DE" sz="2800" b="1" dirty="0" smtClean="0"/>
              <a:t>besteht</a:t>
            </a:r>
            <a:r>
              <a:rPr lang="de-DE" b="1" dirty="0" smtClean="0"/>
              <a:t>.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Als </a:t>
            </a:r>
            <a:r>
              <a:rPr lang="de-DE" dirty="0"/>
              <a:t>Einzelfaktor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ist der </a:t>
            </a:r>
            <a:r>
              <a:rPr lang="de-DE" dirty="0"/>
              <a:t>Glaube für die Gesundheit am </a:t>
            </a:r>
            <a:r>
              <a:rPr lang="de-DE" dirty="0" smtClean="0"/>
              <a:t>wichtigsten!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152368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19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298363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endParaRPr lang="de-DE" dirty="0"/>
          </a:p>
          <a:p>
            <a:pPr marL="0" indent="0">
              <a:buNone/>
            </a:pPr>
            <a:endParaRPr lang="de-DE" sz="4600" b="1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de-DE" sz="4600" b="1" dirty="0">
              <a:latin typeface="Century Gothic" pitchFamily="34" charset="0"/>
            </a:endParaRPr>
          </a:p>
          <a:p>
            <a:pPr marL="0" indent="0">
              <a:buNone/>
            </a:pPr>
            <a:endParaRPr lang="de-DE" sz="4600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4600" b="1" dirty="0" smtClean="0">
                <a:latin typeface="Century Gothic" pitchFamily="34" charset="0"/>
              </a:rPr>
              <a:t>Frage:</a:t>
            </a:r>
          </a:p>
          <a:p>
            <a:pPr marL="0" indent="0">
              <a:buNone/>
            </a:pPr>
            <a:r>
              <a:rPr lang="de-DE" sz="4600" b="1" dirty="0">
                <a:latin typeface="Century Gothic" pitchFamily="34" charset="0"/>
              </a:rPr>
              <a:t>O</a:t>
            </a:r>
            <a:r>
              <a:rPr lang="de-DE" sz="4600" b="1" dirty="0" smtClean="0">
                <a:latin typeface="Century Gothic" pitchFamily="34" charset="0"/>
              </a:rPr>
              <a:t>b </a:t>
            </a:r>
            <a:r>
              <a:rPr lang="de-DE" sz="4600" b="1" dirty="0">
                <a:latin typeface="Century Gothic" pitchFamily="34" charset="0"/>
              </a:rPr>
              <a:t>und wie </a:t>
            </a:r>
            <a:endParaRPr lang="de-DE" sz="4600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4600" b="1" dirty="0" smtClean="0">
                <a:latin typeface="Century Gothic" pitchFamily="34" charset="0"/>
              </a:rPr>
              <a:t>beeinflusst </a:t>
            </a:r>
          </a:p>
          <a:p>
            <a:pPr marL="0" indent="0">
              <a:buNone/>
            </a:pPr>
            <a:endParaRPr lang="de-DE" sz="4600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4600" b="1" dirty="0">
                <a:latin typeface="Century Gothic" pitchFamily="34" charset="0"/>
              </a:rPr>
              <a:t>u</a:t>
            </a:r>
            <a:r>
              <a:rPr lang="de-DE" sz="4600" b="1" dirty="0" smtClean="0">
                <a:latin typeface="Century Gothic" pitchFamily="34" charset="0"/>
              </a:rPr>
              <a:t>nser religiöser </a:t>
            </a:r>
            <a:r>
              <a:rPr lang="de-DE" sz="4600" b="1" dirty="0">
                <a:latin typeface="Century Gothic" pitchFamily="34" charset="0"/>
              </a:rPr>
              <a:t>Glaube </a:t>
            </a:r>
            <a:endParaRPr lang="de-DE" sz="4600" b="1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de-DE" sz="4600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4600" b="1" dirty="0" smtClean="0">
                <a:latin typeface="Century Gothic" pitchFamily="34" charset="0"/>
              </a:rPr>
              <a:t>unsere </a:t>
            </a:r>
            <a:r>
              <a:rPr lang="de-DE" sz="4600" b="1" dirty="0">
                <a:latin typeface="Century Gothic" pitchFamily="34" charset="0"/>
              </a:rPr>
              <a:t>Gesundheit und</a:t>
            </a:r>
          </a:p>
          <a:p>
            <a:pPr marL="0" indent="0">
              <a:buNone/>
            </a:pPr>
            <a:r>
              <a:rPr lang="de-DE" sz="4600" b="1" dirty="0" smtClean="0">
                <a:latin typeface="Century Gothic" pitchFamily="34" charset="0"/>
              </a:rPr>
              <a:t>unser Altern</a:t>
            </a:r>
            <a:endParaRPr lang="de-DE" sz="4600" b="1" dirty="0">
              <a:latin typeface="Century Gothic" pitchFamily="34" charset="0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B. </a:t>
            </a:r>
            <a:r>
              <a:rPr lang="de-DE" dirty="0" err="1"/>
              <a:t>Grom</a:t>
            </a:r>
            <a:r>
              <a:rPr lang="de-DE" dirty="0"/>
              <a:t>, Macht Glaube gesund? Materialdienst der EZW 64 (2001), 313-321 </a:t>
            </a:r>
          </a:p>
          <a:p>
            <a:pPr marL="0" indent="0">
              <a:buNone/>
            </a:pPr>
            <a:r>
              <a:rPr lang="de-DE" dirty="0"/>
              <a:t> </a:t>
            </a:r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de-DE" sz="5100" b="1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de-DE" sz="5100" b="1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de-DE" sz="5100" b="1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5100" b="1" dirty="0" smtClean="0">
                <a:latin typeface="Century Gothic" pitchFamily="34" charset="0"/>
              </a:rPr>
              <a:t>Ergebnis:</a:t>
            </a:r>
          </a:p>
          <a:p>
            <a:pPr marL="0" indent="0">
              <a:buNone/>
            </a:pPr>
            <a:endParaRPr lang="de-DE" b="1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5100" b="1" dirty="0" smtClean="0">
                <a:latin typeface="Century Gothic" pitchFamily="34" charset="0"/>
              </a:rPr>
              <a:t>Zwischen </a:t>
            </a:r>
          </a:p>
          <a:p>
            <a:pPr marL="0" indent="0">
              <a:buNone/>
            </a:pPr>
            <a:r>
              <a:rPr lang="de-DE" sz="5100" b="1" dirty="0" smtClean="0">
                <a:latin typeface="Century Gothic" pitchFamily="34" charset="0"/>
              </a:rPr>
              <a:t>körperlicher </a:t>
            </a:r>
            <a:r>
              <a:rPr lang="de-DE" sz="5100" b="1" dirty="0">
                <a:latin typeface="Century Gothic" pitchFamily="34" charset="0"/>
              </a:rPr>
              <a:t>Gesundheit und einem </a:t>
            </a:r>
            <a:endParaRPr lang="de-DE" sz="5100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5100" b="1" dirty="0" smtClean="0">
                <a:latin typeface="Century Gothic" pitchFamily="34" charset="0"/>
              </a:rPr>
              <a:t>persönlichen </a:t>
            </a:r>
            <a:r>
              <a:rPr lang="de-DE" sz="5100" b="1" dirty="0">
                <a:latin typeface="Century Gothic" pitchFamily="34" charset="0"/>
              </a:rPr>
              <a:t>Glauben besteht ein </a:t>
            </a:r>
            <a:endParaRPr lang="de-DE" sz="5100" b="1" dirty="0" smtClean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5100" b="1" dirty="0" smtClean="0">
                <a:latin typeface="Century Gothic" pitchFamily="34" charset="0"/>
              </a:rPr>
              <a:t>	positiver </a:t>
            </a:r>
          </a:p>
          <a:p>
            <a:pPr marL="0" indent="0">
              <a:buNone/>
            </a:pPr>
            <a:r>
              <a:rPr lang="de-DE" sz="5100" b="1" dirty="0" smtClean="0">
                <a:latin typeface="Century Gothic" pitchFamily="34" charset="0"/>
              </a:rPr>
              <a:t>	statistischer 	Zusammenhang </a:t>
            </a:r>
            <a:endParaRPr lang="de-DE" sz="5100" b="1" dirty="0">
              <a:latin typeface="Century Gothic" pitchFamily="34" charset="0"/>
            </a:endParaRPr>
          </a:p>
          <a:p>
            <a:pPr marL="0" indent="0">
              <a:buNone/>
            </a:pPr>
            <a:endParaRPr lang="de-DE" b="1" dirty="0">
              <a:latin typeface="Century Gothic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282154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USA:  seit vielen Jahren </a:t>
            </a:r>
            <a:r>
              <a:rPr lang="de-DE" sz="4000" b="1" dirty="0" smtClean="0"/>
              <a:t>medizinsoziologische Forschung</a:t>
            </a:r>
            <a:br>
              <a:rPr lang="de-DE" sz="4000" b="1" dirty="0" smtClean="0"/>
            </a:br>
            <a:r>
              <a:rPr lang="de-DE" sz="4000" b="1" dirty="0" smtClean="0"/>
              <a:t>ca. 300 Studien</a:t>
            </a:r>
            <a:r>
              <a:rPr lang="de-DE" sz="4000" dirty="0"/>
              <a:t/>
            </a:r>
            <a:br>
              <a:rPr lang="de-DE" sz="4000" dirty="0"/>
            </a:br>
            <a:endParaRPr lang="de-DE" sz="40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368392" cy="365125"/>
          </a:xfrm>
        </p:spPr>
        <p:txBody>
          <a:bodyPr/>
          <a:lstStyle/>
          <a:p>
            <a:r>
              <a:rPr kumimoji="0" lang="de-DE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2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1666427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die </a:t>
            </a:r>
            <a:r>
              <a:rPr lang="de-DE" dirty="0"/>
              <a:t>alle 15 in der Untersuchung ermittelten Präventivfaktoren aufweisen, bleiben zu 93 Prozent mit Wohlbefinden gesund und aktiv bis ins hohe Alter. </a:t>
            </a:r>
          </a:p>
          <a:p>
            <a:r>
              <a:rPr lang="de-DE" dirty="0"/>
              <a:t>Fehlt Faktor 1, die guten Gene, Ernährung, das Gesundheitsverhalten, fällt der Prozentsatz der gesund gebliebenen Personen stark auf 70 Prozent ab. </a:t>
            </a:r>
          </a:p>
          <a:p>
            <a:r>
              <a:rPr lang="de-DE" dirty="0"/>
              <a:t>Fehlt nur einer der übrigen Faktoren – egal welcher, sinkt der Anteil der Gesundgebliebenen auf unter 50 Prozent. 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152368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20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14007082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880320"/>
          </a:xfrm>
        </p:spPr>
        <p:txBody>
          <a:bodyPr>
            <a:normAutofit/>
          </a:bodyPr>
          <a:lstStyle/>
          <a:p>
            <a:pPr marL="109728" indent="0" algn="l"/>
            <a:r>
              <a:rPr lang="de-DE" sz="3600" dirty="0" smtClean="0"/>
              <a:t>Der </a:t>
            </a:r>
            <a:r>
              <a:rPr lang="de-DE" sz="3600" dirty="0"/>
              <a:t>stärkste Abfall besteht 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beim </a:t>
            </a:r>
            <a:r>
              <a:rPr lang="de-DE" sz="3600" dirty="0"/>
              <a:t>Fehlen 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einer </a:t>
            </a:r>
            <a:r>
              <a:rPr lang="de-DE" sz="3600" dirty="0"/>
              <a:t>positiven Gottesbeziehung. </a:t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2924944"/>
            <a:ext cx="7772400" cy="1886367"/>
          </a:xfrm>
        </p:spPr>
        <p:txBody>
          <a:bodyPr>
            <a:noAutofit/>
          </a:bodyPr>
          <a:lstStyle/>
          <a:p>
            <a:pPr algn="l"/>
            <a:r>
              <a:rPr lang="de-DE" sz="2800" dirty="0"/>
              <a:t>Ohne diesen Faktor erreichen </a:t>
            </a:r>
            <a:br>
              <a:rPr lang="de-DE" sz="2800" dirty="0"/>
            </a:br>
            <a:r>
              <a:rPr lang="de-DE" sz="2800" dirty="0"/>
              <a:t>nur noch 23,8 Prozent </a:t>
            </a:r>
            <a:br>
              <a:rPr lang="de-DE" sz="2800" dirty="0"/>
            </a:br>
            <a:r>
              <a:rPr lang="de-DE" sz="2800" dirty="0"/>
              <a:t>ein hohes Alter in Gesundheit, </a:t>
            </a:r>
            <a:br>
              <a:rPr lang="de-DE" sz="2800" dirty="0"/>
            </a:br>
            <a:r>
              <a:rPr lang="de-DE" sz="2800" dirty="0"/>
              <a:t>selbst wenn sie </a:t>
            </a:r>
            <a:r>
              <a:rPr lang="de-DE" sz="2800" dirty="0" smtClean="0"/>
              <a:t>alle </a:t>
            </a:r>
            <a:r>
              <a:rPr lang="de-DE" sz="2800" dirty="0"/>
              <a:t>anderen Faktoren vorweisen.</a:t>
            </a:r>
            <a:br>
              <a:rPr lang="de-DE" sz="2800" dirty="0"/>
            </a:br>
            <a:r>
              <a:rPr lang="de-DE" sz="2800" dirty="0"/>
              <a:t/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DE" smtClean="0"/>
              <a:t>Annette Zimmermann, 2010, www.altenheimseelsorge.net</a:t>
            </a:r>
            <a:endParaRPr kumimoji="0"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21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65808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/>
              <a:t>Aber !!!</a:t>
            </a:r>
            <a:endParaRPr lang="de-DE" sz="600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152368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22</a:t>
            </a:fld>
            <a:endParaRPr kumimoji="0"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2800" dirty="0">
                <a:effectLst/>
              </a:rPr>
              <a:t>Was hier über den Gesundheitsfaktor Glaube </a:t>
            </a:r>
            <a:r>
              <a:rPr lang="de-DE" sz="2800" dirty="0" smtClean="0">
                <a:effectLst/>
              </a:rPr>
              <a:t/>
            </a:r>
            <a:br>
              <a:rPr lang="de-DE" sz="2800" dirty="0" smtClean="0">
                <a:effectLst/>
              </a:rPr>
            </a:br>
            <a:r>
              <a:rPr lang="de-DE" sz="2800" dirty="0" smtClean="0">
                <a:effectLst/>
              </a:rPr>
              <a:t>ausgesagt </a:t>
            </a:r>
            <a:r>
              <a:rPr lang="de-DE" sz="2800" dirty="0">
                <a:effectLst/>
              </a:rPr>
              <a:t>wird, </a:t>
            </a:r>
            <a:r>
              <a:rPr lang="de-DE" sz="2800" dirty="0" smtClean="0">
                <a:effectLst/>
              </a:rPr>
              <a:t/>
            </a:r>
            <a:br>
              <a:rPr lang="de-DE" sz="2800" dirty="0" smtClean="0">
                <a:effectLst/>
              </a:rPr>
            </a:br>
            <a:r>
              <a:rPr lang="de-DE" sz="2800" dirty="0" smtClean="0">
                <a:effectLst/>
              </a:rPr>
              <a:t>gilt  </a:t>
            </a:r>
            <a:r>
              <a:rPr lang="de-DE" sz="2800" dirty="0">
                <a:effectLst/>
              </a:rPr>
              <a:t>nicht für jeden Glaubensstil. </a:t>
            </a:r>
            <a:br>
              <a:rPr lang="de-DE" sz="2800" dirty="0">
                <a:effectLst/>
              </a:rPr>
            </a:b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2153472"/>
          </a:xfrm>
        </p:spPr>
        <p:txBody>
          <a:bodyPr>
            <a:normAutofit fontScale="25000" lnSpcReduction="20000"/>
          </a:bodyPr>
          <a:lstStyle/>
          <a:p>
            <a:r>
              <a:rPr lang="de-DE" sz="11200" dirty="0"/>
              <a:t>Es zeigen sich enorme Unterschiede</a:t>
            </a:r>
            <a:r>
              <a:rPr lang="de-DE" sz="6700" dirty="0"/>
              <a:t> </a:t>
            </a:r>
            <a:r>
              <a:rPr lang="de-DE" sz="11200" dirty="0"/>
              <a:t>bei der Form der Religiosität und der entsprechenden Lebenserwartung: </a:t>
            </a:r>
            <a:br>
              <a:rPr lang="de-DE" sz="11200" dirty="0"/>
            </a:br>
            <a:endParaRPr lang="de-DE" sz="11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80360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23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413133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>
                <a:effectLst/>
              </a:rPr>
              <a:t>„neurotisch verstrickten Religiosität“ – </a:t>
            </a:r>
            <a:br>
              <a:rPr lang="de-DE" dirty="0">
                <a:effectLst/>
              </a:rPr>
            </a:br>
            <a:r>
              <a:rPr lang="de-DE" dirty="0" smtClean="0">
                <a:effectLst/>
              </a:rPr>
              <a:t>(sehr </a:t>
            </a:r>
            <a:r>
              <a:rPr lang="de-DE" dirty="0">
                <a:effectLst/>
              </a:rPr>
              <a:t>zwanghafte Formen des Glaubens)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War am wenigsten hilfreich!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152368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24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26198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889666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effectLst/>
              </a:rPr>
              <a:t>konventionelle,</a:t>
            </a:r>
            <a:br>
              <a:rPr lang="de-DE" dirty="0" smtClean="0">
                <a:effectLst/>
              </a:rPr>
            </a:br>
            <a:r>
              <a:rPr lang="de-DE" dirty="0" smtClean="0">
                <a:effectLst/>
              </a:rPr>
              <a:t> </a:t>
            </a:r>
            <a:r>
              <a:rPr lang="de-DE" sz="4900" dirty="0">
                <a:effectLst/>
              </a:rPr>
              <a:t>traditionellen Religiosität</a:t>
            </a:r>
            <a:br>
              <a:rPr lang="de-DE" sz="4900" dirty="0">
                <a:effectLst/>
              </a:rPr>
            </a:br>
            <a:r>
              <a:rPr lang="de-DE" sz="2700" dirty="0">
                <a:effectLst/>
              </a:rPr>
              <a:t>(Kirchenmitgliedschaft ohne inneres Engagement) </a:t>
            </a:r>
            <a:r>
              <a:rPr lang="de-DE" sz="2700" dirty="0" smtClean="0">
                <a:effectLst/>
              </a:rPr>
              <a:t> </a:t>
            </a: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Nahm den vorletzten Platz ein!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152368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25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30561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</a:t>
            </a:r>
            <a:r>
              <a:rPr lang="de-DE" dirty="0" smtClean="0"/>
              <a:t>ie atheistische Haltung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Lag auf dem zweiten Platz, mit nur wenig Abstand zur konventionellen, traditionellen Religiosität!!!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24376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26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35283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effectLst/>
              </a:rPr>
              <a:t/>
            </a:r>
            <a:br>
              <a:rPr lang="de-DE" dirty="0" smtClean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 smtClean="0">
                <a:effectLst/>
              </a:rPr>
              <a:t/>
            </a:r>
            <a:br>
              <a:rPr lang="de-DE" dirty="0" smtClean="0">
                <a:effectLst/>
              </a:rPr>
            </a:br>
            <a:r>
              <a:rPr lang="de-DE" dirty="0">
                <a:effectLst/>
              </a:rPr>
              <a:t/>
            </a:r>
            <a:br>
              <a:rPr lang="de-DE" dirty="0">
                <a:effectLst/>
              </a:rPr>
            </a:br>
            <a:r>
              <a:rPr lang="de-DE" dirty="0" smtClean="0">
                <a:effectLst/>
              </a:rPr>
              <a:t>Die gefühlsmäßige</a:t>
            </a:r>
            <a:r>
              <a:rPr lang="de-DE" dirty="0">
                <a:effectLst/>
              </a:rPr>
              <a:t>, spontane, lebendige </a:t>
            </a:r>
            <a:r>
              <a:rPr lang="de-DE" dirty="0" smtClean="0">
                <a:effectLst/>
              </a:rPr>
              <a:t>Gottesbeziehung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</a:t>
            </a:r>
            <a:r>
              <a:rPr lang="de-DE" dirty="0" smtClean="0"/>
              <a:t>ar am hilfreichsten für ein gesundes, gelingendes Altern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24376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27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3778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048000"/>
            <a:ext cx="8015808" cy="3333328"/>
          </a:xfrm>
        </p:spPr>
        <p:txBody>
          <a:bodyPr>
            <a:normAutofit fontScale="90000"/>
          </a:bodyPr>
          <a:lstStyle/>
          <a:p>
            <a:r>
              <a:rPr lang="de-DE" dirty="0">
                <a:effectLst/>
              </a:rPr>
              <a:t>Sowohl die Nonnen-Studie aus den USA als auch die Präventivstudie aus Heidelberg zeigen, dass nur diejenige Glaubenshaltung gesundheitsförderlich ist, die sich aus einer positiven und herzlichen Gottesbeziehung entwickelt. 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368392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28</a:t>
            </a:fld>
            <a:endParaRPr kumimoji="0" lang="de-DE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/>
              <a:t>Herbert Benson (Arzt, Harvard) unterscheidet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4725144"/>
            <a:ext cx="4040188" cy="1447056"/>
          </a:xfrm>
        </p:spPr>
        <p:txBody>
          <a:bodyPr>
            <a:normAutofit fontScale="92500"/>
          </a:bodyPr>
          <a:lstStyle/>
          <a:p>
            <a:r>
              <a:rPr lang="de-DE" dirty="0"/>
              <a:t>Dagegen zeigt ein „berechnender“, fordernder und auf Wirkung kalkulierender Glaube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157192"/>
            <a:ext cx="4041775" cy="1015008"/>
          </a:xfrm>
        </p:spPr>
        <p:txBody>
          <a:bodyPr>
            <a:noAutofit/>
          </a:bodyPr>
          <a:lstStyle/>
          <a:p>
            <a:r>
              <a:rPr lang="de-DE" dirty="0"/>
              <a:t>keine positiven Gesundheits-Effekte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zwei </a:t>
            </a:r>
            <a:r>
              <a:rPr lang="de-DE" dirty="0"/>
              <a:t>verschiedene Formen der Gläubigkeit:</a:t>
            </a:r>
          </a:p>
          <a:p>
            <a:r>
              <a:rPr lang="de-DE" dirty="0"/>
              <a:t>einer eher passiv-akzeptierenden </a:t>
            </a:r>
          </a:p>
          <a:p>
            <a:r>
              <a:rPr lang="de-DE" dirty="0"/>
              <a:t>einer aktiv-fordernden: </a:t>
            </a:r>
          </a:p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Nur wer loslassen und sein Schicksal vertrauensvoll in die Hand Gottes oder einer anderen höheren Macht legen kann, profitiert von der gesundheitsfördernden Kraft des Glaubens.</a:t>
            </a:r>
          </a:p>
          <a:p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24376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29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19700746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Einfluss religiöser Rituale 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de-DE" dirty="0" smtClean="0"/>
              <a:t>Gesünderes Leben</a:t>
            </a:r>
          </a:p>
          <a:p>
            <a:r>
              <a:rPr lang="de-DE" dirty="0" smtClean="0"/>
              <a:t>Soziale Einbettung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endParaRPr lang="de-DE" dirty="0" smtClean="0"/>
          </a:p>
          <a:p>
            <a:pPr lvl="0"/>
            <a:r>
              <a:rPr lang="de-DE" dirty="0" smtClean="0"/>
              <a:t>Zahlreiche </a:t>
            </a:r>
            <a:r>
              <a:rPr lang="de-DE" dirty="0"/>
              <a:t>Studien untersuchten den Einfluss religiöser Rituale ( z.B. das regelmäßige </a:t>
            </a:r>
            <a:r>
              <a:rPr lang="de-DE" dirty="0" smtClean="0"/>
              <a:t>Gebet) und belegten die heilsame </a:t>
            </a:r>
            <a:r>
              <a:rPr lang="de-DE" dirty="0"/>
              <a:t>Wirkung von Religion. </a:t>
            </a:r>
          </a:p>
          <a:p>
            <a:pPr lvl="0"/>
            <a:r>
              <a:rPr lang="de-DE" dirty="0"/>
              <a:t>Gottesdienstbesucher rauchen tendenziell </a:t>
            </a:r>
            <a:r>
              <a:rPr lang="de-DE" dirty="0" smtClean="0"/>
              <a:t>weniger, trinken </a:t>
            </a:r>
            <a:r>
              <a:rPr lang="de-DE" dirty="0"/>
              <a:t>weniger Alkohol und nehmen seltener Drogen. </a:t>
            </a:r>
          </a:p>
          <a:p>
            <a:pPr lvl="0"/>
            <a:r>
              <a:rPr lang="de-DE" dirty="0" smtClean="0"/>
              <a:t>Gottesdienstbesucher </a:t>
            </a:r>
            <a:r>
              <a:rPr lang="de-DE" dirty="0"/>
              <a:t>haben durch den gemeinsamen Glauben einen erweiterten Freundeskreis, der besonders in Krisenzeiten Unterstützung bietet. </a:t>
            </a: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96384" cy="365125"/>
          </a:xfrm>
        </p:spPr>
        <p:txBody>
          <a:bodyPr/>
          <a:lstStyle/>
          <a:p>
            <a:r>
              <a:rPr kumimoji="0" lang="de-DE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3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35229907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>
                <a:effectLst/>
              </a:rPr>
              <a:t>Forscher der Universität Zürich </a:t>
            </a:r>
            <a:r>
              <a:rPr lang="de-DE" sz="2800" dirty="0" smtClean="0">
                <a:effectLst/>
              </a:rPr>
              <a:t/>
            </a:r>
            <a:br>
              <a:rPr lang="de-DE" sz="2800" dirty="0" smtClean="0">
                <a:effectLst/>
              </a:rPr>
            </a:br>
            <a:r>
              <a:rPr lang="de-DE" sz="2800" dirty="0" smtClean="0">
                <a:effectLst/>
              </a:rPr>
              <a:t>und </a:t>
            </a:r>
            <a:r>
              <a:rPr lang="de-DE" sz="2800" dirty="0">
                <a:effectLst/>
              </a:rPr>
              <a:t>der Ruhr-Universität Bochum </a:t>
            </a:r>
            <a:r>
              <a:rPr lang="de-DE" sz="2800" dirty="0" smtClean="0">
                <a:effectLst/>
              </a:rPr>
              <a:t>, 2009</a:t>
            </a: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Bernd </a:t>
            </a:r>
            <a:r>
              <a:rPr lang="de-DE" dirty="0" smtClean="0"/>
              <a:t>Krämer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Oberarzt </a:t>
            </a:r>
            <a:r>
              <a:rPr lang="de-DE" dirty="0"/>
              <a:t>an der Psychiatrischen Poliklinik des Universitätsspitals Zürich 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Religiosität allein verringert weder Angst noch Depressionen</a:t>
            </a:r>
          </a:p>
          <a:p>
            <a:pPr marL="109728" indent="0">
              <a:buNone/>
            </a:pPr>
            <a:endParaRPr lang="de-DE" dirty="0" smtClean="0"/>
          </a:p>
          <a:p>
            <a:r>
              <a:rPr lang="de-DE" dirty="0" smtClean="0"/>
              <a:t>Ein negatives Gottesbild führt zu psychischen Problemen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Wer ein </a:t>
            </a:r>
            <a:r>
              <a:rPr lang="de-DE" dirty="0"/>
              <a:t>negatives Gottesbild hat und Gott als Rächer sieht, der den Menschen </a:t>
            </a:r>
            <a:endParaRPr lang="de-DE" dirty="0" smtClean="0"/>
          </a:p>
          <a:p>
            <a:pPr marL="365760" lvl="1" indent="0">
              <a:buNone/>
            </a:pPr>
            <a:r>
              <a:rPr lang="de-DE" sz="2400" dirty="0" smtClean="0"/>
              <a:t>für </a:t>
            </a:r>
            <a:r>
              <a:rPr lang="de-DE" sz="2400" dirty="0"/>
              <a:t>seine Sünden straft, tut sich schwerer, </a:t>
            </a:r>
            <a:endParaRPr lang="de-DE" sz="2400" dirty="0" smtClean="0"/>
          </a:p>
          <a:p>
            <a:pPr marL="365760" lvl="1" indent="0">
              <a:buNone/>
            </a:pPr>
            <a:r>
              <a:rPr lang="de-DE" sz="2400" dirty="0" smtClean="0"/>
              <a:t>mit </a:t>
            </a:r>
            <a:r>
              <a:rPr lang="de-DE" sz="2400" dirty="0"/>
              <a:t>Belastungen </a:t>
            </a:r>
            <a:r>
              <a:rPr lang="de-DE" sz="2400" dirty="0" smtClean="0"/>
              <a:t>umzugehen</a:t>
            </a:r>
            <a:endParaRPr lang="de-DE" sz="2400" dirty="0"/>
          </a:p>
          <a:p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24376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30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4169817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Entscheidend </a:t>
            </a:r>
            <a:r>
              <a:rPr lang="de-DE" dirty="0"/>
              <a:t>dafür, ob der Glaube Heil oder Unheil bringt, ist nach Angaben der Forscher das Gottesbild der Gläubigen. </a:t>
            </a:r>
            <a:endParaRPr lang="de-DE" dirty="0" smtClean="0"/>
          </a:p>
          <a:p>
            <a:r>
              <a:rPr lang="de-DE" dirty="0" smtClean="0"/>
              <a:t>«</a:t>
            </a:r>
            <a:r>
              <a:rPr lang="de-DE" dirty="0"/>
              <a:t>Sehen sie Gott positiv als gütigen, vergebenden Vater, der ihnen in schweren Zeiten zur Seite steht, dann hilft das, in der Belastung einen Sinn zu finden»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Gottesbild entscheidet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80360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31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19659026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 smtClean="0"/>
              <a:t>Letztendlich ist für Gesundheit und Alter</a:t>
            </a:r>
            <a:br>
              <a:rPr lang="de-DE" dirty="0" smtClean="0"/>
            </a:br>
            <a:r>
              <a:rPr lang="de-DE" dirty="0" smtClean="0"/>
              <a:t>das Gottesbild, das Jesus in seinen Gleichnissen verkündet das förderlichste.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73577"/>
          </a:xfrm>
        </p:spPr>
        <p:txBody>
          <a:bodyPr>
            <a:normAutofit fontScale="92500" lnSpcReduction="20000"/>
          </a:bodyPr>
          <a:lstStyle/>
          <a:p>
            <a:endParaRPr lang="de-DE" dirty="0"/>
          </a:p>
          <a:p>
            <a:r>
              <a:rPr lang="de-DE" dirty="0" smtClean="0"/>
              <a:t>„Ich bin gekommen, damit sie das Leben haben und es in Fülle haben.“</a:t>
            </a:r>
          </a:p>
          <a:p>
            <a:r>
              <a:rPr lang="de-DE" dirty="0" smtClean="0"/>
              <a:t>Joh 10,10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152368" cy="365125"/>
          </a:xfrm>
        </p:spPr>
        <p:txBody>
          <a:bodyPr/>
          <a:lstStyle/>
          <a:p>
            <a:r>
              <a:rPr kumimoji="0" lang="de-DE" dirty="0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32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31530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1999: demographische F</a:t>
            </a:r>
            <a:r>
              <a:rPr lang="de-DE" b="0" dirty="0" smtClean="0"/>
              <a:t>orschungs-Zeitschrift, USA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lvl="0" indent="0">
              <a:buNone/>
            </a:pPr>
            <a:endParaRPr lang="de-DE" dirty="0"/>
          </a:p>
          <a:p>
            <a:r>
              <a:rPr lang="de-DE" dirty="0"/>
              <a:t>20-jährige US-Amerikaner, </a:t>
            </a:r>
          </a:p>
          <a:p>
            <a:r>
              <a:rPr lang="de-DE" dirty="0"/>
              <a:t>Gottesdienstbesuch (Synagoge od. Moschee</a:t>
            </a:r>
            <a:r>
              <a:rPr lang="de-DE" dirty="0" smtClean="0"/>
              <a:t>)</a:t>
            </a:r>
          </a:p>
          <a:p>
            <a:pPr marL="109728" indent="0">
              <a:buNone/>
            </a:pPr>
            <a:r>
              <a:rPr lang="de-DE" dirty="0"/>
              <a:t>	</a:t>
            </a:r>
            <a:r>
              <a:rPr lang="de-DE" dirty="0" smtClean="0"/>
              <a:t>	 </a:t>
            </a:r>
            <a:r>
              <a:rPr lang="de-DE" dirty="0"/>
              <a:t>1x pro Woche, </a:t>
            </a:r>
          </a:p>
          <a:p>
            <a:pPr marL="109728" indent="0">
              <a:buNone/>
            </a:pPr>
            <a:r>
              <a:rPr lang="de-DE" dirty="0" smtClean="0"/>
              <a:t>&gt;&gt;&gt; </a:t>
            </a:r>
            <a:r>
              <a:rPr lang="de-DE" dirty="0"/>
              <a:t>eine um 6.6 Jahren höhere Lebenserwartung </a:t>
            </a:r>
          </a:p>
          <a:p>
            <a:pPr marL="109728" indent="0">
              <a:buNone/>
            </a:pPr>
            <a:r>
              <a:rPr lang="de-DE" sz="3100" dirty="0"/>
              <a:t>als diejenigen, die nie einen Gottesdienst besuchen. </a:t>
            </a:r>
            <a:endParaRPr lang="de-DE" sz="3100" dirty="0" smtClean="0"/>
          </a:p>
          <a:p>
            <a:pPr marL="109728" indent="0">
              <a:buNone/>
            </a:pPr>
            <a:endParaRPr lang="de-DE" sz="3100" dirty="0"/>
          </a:p>
          <a:p>
            <a:r>
              <a:rPr lang="de-DE" dirty="0"/>
              <a:t>Wenn sie weniger als einmal in der Woche zur Kirche, Synagoge oder Moschee gehen, </a:t>
            </a:r>
            <a:endParaRPr lang="de-DE" dirty="0" smtClean="0"/>
          </a:p>
          <a:p>
            <a:pPr marL="109728" indent="0">
              <a:buNone/>
            </a:pPr>
            <a:r>
              <a:rPr lang="de-DE" dirty="0" smtClean="0"/>
              <a:t>leben </a:t>
            </a:r>
            <a:r>
              <a:rPr lang="de-DE" dirty="0"/>
              <a:t>sie immerhin noch 4,4 Jahre länger </a:t>
            </a:r>
          </a:p>
          <a:p>
            <a:pPr marL="109728" indent="0">
              <a:buNone/>
            </a:pPr>
            <a:r>
              <a:rPr lang="de-DE" dirty="0"/>
              <a:t>als diejenigen, die nie einen GD besuchen. 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80360" cy="365125"/>
          </a:xfrm>
        </p:spPr>
        <p:txBody>
          <a:bodyPr/>
          <a:lstStyle/>
          <a:p>
            <a:r>
              <a:rPr kumimoji="0" lang="de-DE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4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23635537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endParaRPr lang="de-DE" dirty="0" smtClean="0"/>
          </a:p>
          <a:p>
            <a:pPr marL="109728" lvl="0" indent="0">
              <a:buNone/>
            </a:pPr>
            <a:endParaRPr lang="de-DE" dirty="0"/>
          </a:p>
          <a:p>
            <a:pPr marL="109728" lvl="0" indent="0">
              <a:buNone/>
            </a:pPr>
            <a:r>
              <a:rPr lang="de-DE" dirty="0" smtClean="0"/>
              <a:t>Studien </a:t>
            </a:r>
            <a:r>
              <a:rPr lang="de-DE" dirty="0"/>
              <a:t>haben nachgewiesen, </a:t>
            </a:r>
            <a:endParaRPr lang="de-DE" dirty="0" smtClean="0"/>
          </a:p>
          <a:p>
            <a:pPr marL="109728" lvl="0" indent="0">
              <a:buNone/>
            </a:pPr>
            <a:r>
              <a:rPr lang="de-DE" dirty="0" smtClean="0"/>
              <a:t>dass </a:t>
            </a:r>
            <a:r>
              <a:rPr lang="de-DE" dirty="0"/>
              <a:t>ein lebendiger Glaube dazu befähigt, </a:t>
            </a:r>
            <a:endParaRPr lang="de-DE" dirty="0" smtClean="0"/>
          </a:p>
          <a:p>
            <a:pPr marL="109728" lvl="0" indent="0">
              <a:buNone/>
            </a:pPr>
            <a:endParaRPr lang="de-DE" dirty="0"/>
          </a:p>
          <a:p>
            <a:pPr marL="109728" lvl="0" indent="0">
              <a:buNone/>
            </a:pPr>
            <a:r>
              <a:rPr lang="de-DE" dirty="0" smtClean="0"/>
              <a:t>emotionale </a:t>
            </a:r>
            <a:r>
              <a:rPr lang="de-DE" dirty="0"/>
              <a:t>Belastungen besser zu verarbeiten </a:t>
            </a:r>
            <a:endParaRPr lang="de-DE" dirty="0" smtClean="0"/>
          </a:p>
          <a:p>
            <a:pPr marL="109728" lvl="0" indent="0">
              <a:buNone/>
            </a:pPr>
            <a:r>
              <a:rPr lang="de-DE" dirty="0" smtClean="0"/>
              <a:t>und </a:t>
            </a:r>
            <a:r>
              <a:rPr lang="de-DE" dirty="0"/>
              <a:t>damit auch </a:t>
            </a:r>
            <a:endParaRPr lang="de-DE" dirty="0" smtClean="0"/>
          </a:p>
          <a:p>
            <a:pPr marL="109728" lvl="0" indent="0">
              <a:buNone/>
            </a:pPr>
            <a:r>
              <a:rPr lang="de-DE" dirty="0" smtClean="0"/>
              <a:t>das </a:t>
            </a:r>
            <a:r>
              <a:rPr lang="de-DE" dirty="0"/>
              <a:t>Immunsystem weniger zu beanspruchen. 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Lebendiger Glaube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96384" cy="365125"/>
          </a:xfrm>
        </p:spPr>
        <p:txBody>
          <a:bodyPr/>
          <a:lstStyle/>
          <a:p>
            <a:r>
              <a:rPr kumimoji="0" lang="de-DE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5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39368792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r>
              <a:rPr lang="de-DE" dirty="0"/>
              <a:t>Gläubige wissen verstorbene Angehörige 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/>
              <a:t>Gottes ewiger Güte </a:t>
            </a:r>
            <a:r>
              <a:rPr lang="de-DE" dirty="0" smtClean="0"/>
              <a:t>geborgen</a:t>
            </a:r>
          </a:p>
          <a:p>
            <a:pPr marL="109728" indent="0">
              <a:buNone/>
            </a:pPr>
            <a:endParaRPr lang="de-DE" dirty="0"/>
          </a:p>
          <a:p>
            <a:r>
              <a:rPr lang="de-DE" dirty="0"/>
              <a:t>Sie können ihrem Gott auch ihr Leid klagen und dabei </a:t>
            </a:r>
            <a:endParaRPr lang="de-DE" dirty="0" smtClean="0"/>
          </a:p>
          <a:p>
            <a:r>
              <a:rPr lang="de-DE" dirty="0" smtClean="0"/>
              <a:t>das </a:t>
            </a:r>
            <a:r>
              <a:rPr lang="de-DE" dirty="0"/>
              <a:t>eigen emotionale Chaos besser verstehen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Bsp.: Trauer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96384" cy="365125"/>
          </a:xfrm>
        </p:spPr>
        <p:txBody>
          <a:bodyPr/>
          <a:lstStyle/>
          <a:p>
            <a:r>
              <a:rPr kumimoji="0" lang="de-DE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6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39610185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die </a:t>
            </a:r>
            <a:r>
              <a:rPr lang="de-DE" dirty="0"/>
              <a:t>Maßstäbe der Leistungs- und Erlebnisgesellschaft zu relativieren </a:t>
            </a:r>
            <a:endParaRPr lang="de-DE" dirty="0" smtClean="0"/>
          </a:p>
          <a:p>
            <a:r>
              <a:rPr lang="de-DE" dirty="0" smtClean="0"/>
              <a:t>und </a:t>
            </a:r>
            <a:r>
              <a:rPr lang="de-DE" dirty="0"/>
              <a:t>sich wegen Misserfolgen, Krankheit oder altersbedingten Einschränkungen </a:t>
            </a:r>
            <a:endParaRPr lang="de-DE" dirty="0" smtClean="0"/>
          </a:p>
          <a:p>
            <a:r>
              <a:rPr lang="de-DE" dirty="0" smtClean="0"/>
              <a:t>nicht </a:t>
            </a:r>
            <a:r>
              <a:rPr lang="de-DE" dirty="0"/>
              <a:t>minderwertig zu fühlen</a:t>
            </a:r>
            <a:r>
              <a:rPr lang="de-DE" dirty="0" smtClean="0"/>
              <a:t>.</a:t>
            </a:r>
          </a:p>
          <a:p>
            <a:pPr marL="109728" indent="0">
              <a:buNone/>
            </a:pPr>
            <a:r>
              <a:rPr lang="de-DE" dirty="0" smtClean="0"/>
              <a:t> </a:t>
            </a:r>
            <a:endParaRPr lang="de-DE" dirty="0"/>
          </a:p>
          <a:p>
            <a:r>
              <a:rPr lang="de-DE" dirty="0" smtClean="0"/>
              <a:t>angesichts </a:t>
            </a:r>
            <a:r>
              <a:rPr lang="de-DE" dirty="0"/>
              <a:t>von Existenzängsten </a:t>
            </a:r>
            <a:endParaRPr lang="de-DE" dirty="0" smtClean="0"/>
          </a:p>
          <a:p>
            <a:pPr marL="109728" indent="0">
              <a:buNone/>
            </a:pPr>
            <a:r>
              <a:rPr lang="de-DE" dirty="0"/>
              <a:t>	</a:t>
            </a:r>
            <a:r>
              <a:rPr lang="de-DE" dirty="0" smtClean="0"/>
              <a:t>die </a:t>
            </a:r>
            <a:r>
              <a:rPr lang="de-DE" dirty="0"/>
              <a:t>Zukunft Gott zu überlassen </a:t>
            </a:r>
            <a:endParaRPr lang="de-DE" dirty="0" smtClean="0"/>
          </a:p>
          <a:p>
            <a:r>
              <a:rPr lang="de-DE" dirty="0" smtClean="0"/>
              <a:t>und </a:t>
            </a:r>
            <a:r>
              <a:rPr lang="de-DE" dirty="0"/>
              <a:t>darauf zu vertrauen, </a:t>
            </a:r>
            <a:r>
              <a:rPr lang="de-DE" dirty="0" smtClean="0"/>
              <a:t>dass </a:t>
            </a:r>
            <a:r>
              <a:rPr lang="de-DE" dirty="0"/>
              <a:t>Gott hilft, </a:t>
            </a:r>
            <a:endParaRPr lang="de-DE" dirty="0" smtClean="0"/>
          </a:p>
          <a:p>
            <a:r>
              <a:rPr lang="de-DE" dirty="0" smtClean="0"/>
              <a:t>und </a:t>
            </a:r>
            <a:r>
              <a:rPr lang="de-DE" dirty="0"/>
              <a:t>durch das Gebet die nötige Durchhaltekraft geschenkt wird. 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Glaube hilft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368392" cy="365125"/>
          </a:xfrm>
        </p:spPr>
        <p:txBody>
          <a:bodyPr/>
          <a:lstStyle/>
          <a:p>
            <a:r>
              <a:rPr kumimoji="0" lang="de-DE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7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25128728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Wiederholtes Gebet</a:t>
            </a:r>
            <a:br>
              <a:rPr lang="de-DE" dirty="0" smtClean="0"/>
            </a:br>
            <a:r>
              <a:rPr lang="de-DE" dirty="0" smtClean="0"/>
              <a:t>Abweisung störender Gedanken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301208"/>
            <a:ext cx="4040188" cy="87099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de-DE" dirty="0"/>
              <a:t>Dr. Herbert Benson (Heilung durch Glauben, München </a:t>
            </a:r>
            <a:r>
              <a:rPr lang="de-DE" dirty="0" smtClean="0"/>
              <a:t>1997)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de-DE" dirty="0" smtClean="0"/>
              <a:t>Mediziner </a:t>
            </a:r>
            <a:r>
              <a:rPr lang="de-DE" dirty="0"/>
              <a:t>an der Harvard </a:t>
            </a:r>
            <a:r>
              <a:rPr lang="de-DE" dirty="0" smtClean="0"/>
              <a:t>University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bringen </a:t>
            </a:r>
            <a:r>
              <a:rPr lang="de-DE" dirty="0"/>
              <a:t>körperliche Veränderungen in Gang,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Entspannung bewirken. 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Diese Entspannung ist nach Dr. Bensons Untersuchung eine gute Therapie bei der Behandlung von verschiedenen Leiden wie </a:t>
            </a:r>
            <a:r>
              <a:rPr lang="de-DE" b="1" dirty="0">
                <a:solidFill>
                  <a:srgbClr val="0070C0"/>
                </a:solidFill>
              </a:rPr>
              <a:t>Bluthochdruck, Herzrhythmusstörungen, chronischen Schmerzen, leichten bis mittleren Depressionen und </a:t>
            </a:r>
            <a:r>
              <a:rPr lang="de-DE" dirty="0"/>
              <a:t>anderen Erkrankungen. </a:t>
            </a:r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96384" cy="365125"/>
          </a:xfrm>
        </p:spPr>
        <p:txBody>
          <a:bodyPr/>
          <a:lstStyle/>
          <a:p>
            <a:r>
              <a:rPr kumimoji="0" lang="de-DE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8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22641850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Gläubige</a:t>
            </a:r>
            <a:r>
              <a:rPr lang="de-DE" dirty="0"/>
              <a:t>, betende Patienten </a:t>
            </a:r>
            <a:endParaRPr lang="de-DE" dirty="0" smtClean="0"/>
          </a:p>
          <a:p>
            <a:pPr marL="109728" indent="0">
              <a:buNone/>
            </a:pPr>
            <a:endParaRPr lang="de-DE" dirty="0" smtClean="0"/>
          </a:p>
          <a:p>
            <a:pPr marL="109728" indent="0">
              <a:buNone/>
            </a:pPr>
            <a:r>
              <a:rPr lang="de-DE" dirty="0"/>
              <a:t>	</a:t>
            </a:r>
            <a:r>
              <a:rPr lang="de-DE" dirty="0" smtClean="0"/>
              <a:t>	sind </a:t>
            </a:r>
            <a:r>
              <a:rPr lang="de-DE" dirty="0"/>
              <a:t>nach Operationen </a:t>
            </a:r>
            <a:endParaRPr lang="de-DE" dirty="0" smtClean="0"/>
          </a:p>
          <a:p>
            <a:pPr marL="109728" indent="0">
              <a:buNone/>
            </a:pPr>
            <a:endParaRPr lang="de-DE" dirty="0" smtClean="0"/>
          </a:p>
          <a:p>
            <a:r>
              <a:rPr lang="de-DE" dirty="0" smtClean="0"/>
              <a:t>weniger </a:t>
            </a:r>
            <a:r>
              <a:rPr lang="de-DE" dirty="0"/>
              <a:t>lang bettlägerig, </a:t>
            </a:r>
          </a:p>
          <a:p>
            <a:r>
              <a:rPr lang="de-DE" dirty="0"/>
              <a:t>benötigen weniger Schmerzmittel </a:t>
            </a:r>
          </a:p>
          <a:p>
            <a:r>
              <a:rPr lang="de-DE" dirty="0"/>
              <a:t>und ihr Blutdruck sinkt schneller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Dale </a:t>
            </a:r>
            <a:r>
              <a:rPr lang="de-DE" dirty="0"/>
              <a:t>Matthews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3600" dirty="0" smtClean="0"/>
              <a:t>(</a:t>
            </a:r>
            <a:r>
              <a:rPr lang="de-DE" sz="3600" dirty="0"/>
              <a:t>Glaube macht gesund, Freiburg 2000):</a:t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296384" cy="365125"/>
          </a:xfrm>
        </p:spPr>
        <p:txBody>
          <a:bodyPr/>
          <a:lstStyle/>
          <a:p>
            <a:r>
              <a:rPr kumimoji="0" lang="de-DE" smtClean="0"/>
              <a:t>Annette Zimmermann, 2010, www.altenheimseelsorge.net</a:t>
            </a:r>
            <a:endParaRPr kumimoji="0"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de-DE" smtClean="0"/>
              <a:pPr/>
              <a:t>9</a:t>
            </a:fld>
            <a:endParaRPr kumimoji="0" lang="de-DE"/>
          </a:p>
        </p:txBody>
      </p:sp>
    </p:spTree>
    <p:extLst>
      <p:ext uri="{BB962C8B-B14F-4D97-AF65-F5344CB8AC3E}">
        <p14:creationId xmlns:p14="http://schemas.microsoft.com/office/powerpoint/2010/main" val="25730810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1340</Words>
  <Application>Microsoft Office PowerPoint</Application>
  <PresentationFormat>Bildschirmpräsentation (4:3)</PresentationFormat>
  <Paragraphs>309</Paragraphs>
  <Slides>32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3" baseType="lpstr">
      <vt:lpstr>Deimos</vt:lpstr>
      <vt:lpstr>Glaube,  Gesundheit und Alter</vt:lpstr>
      <vt:lpstr>  USA:  seit vielen Jahren medizinsoziologische Forschung ca. 300 Studien </vt:lpstr>
      <vt:lpstr>Einfluss religiöser Rituale  </vt:lpstr>
      <vt:lpstr>1999: demographische Forschungs-Zeitschrift, USA</vt:lpstr>
      <vt:lpstr>Lebendiger Glaube</vt:lpstr>
      <vt:lpstr>Bsp.: Trauer</vt:lpstr>
      <vt:lpstr>Glaube hilft</vt:lpstr>
      <vt:lpstr>Wiederholtes Gebet Abweisung störender Gedanken</vt:lpstr>
      <vt:lpstr>  Dale Matthews  (Glaube macht gesund, Freiburg 2000): </vt:lpstr>
      <vt:lpstr>157 Patienten  mit lebensbedrohlichen Erkrankungen  </vt:lpstr>
      <vt:lpstr>  Größte Studie über soziale Unterstützung durch Kirchenmitgliedschaft   4000 zufällig ausgewählte Senioren </vt:lpstr>
      <vt:lpstr>Die Nonnenstudie   2009 USA </vt:lpstr>
      <vt:lpstr>     Novizinnen (1931-1943) schrieben  vor der Ablegung ihres Gelübdes  eine Autobiographie    </vt:lpstr>
      <vt:lpstr>             Wichtigster Unterschied im Lebensbericht und in der Frömmigkeit:     die Intensität des emotionalen Ausdrucks</vt:lpstr>
      <vt:lpstr> Der Vergleich von Glaubensstil mit dem Gesundheitszustand ergab: </vt:lpstr>
      <vt:lpstr>Die große europäische Gesundheitsstudie  </vt:lpstr>
      <vt:lpstr>Entscheidend waren</vt:lpstr>
      <vt:lpstr>Die Stärke der einzelnen Elemente ist gering.  </vt:lpstr>
      <vt:lpstr> Als Einzelfaktor  ist der Glaube für die Gesundheit am wichtigsten!</vt:lpstr>
      <vt:lpstr>Personen</vt:lpstr>
      <vt:lpstr>Der stärkste Abfall besteht  beim Fehlen  einer positiven Gottesbeziehung.  </vt:lpstr>
      <vt:lpstr>Aber !!!</vt:lpstr>
      <vt:lpstr>Was hier über den Gesundheitsfaktor Glaube  ausgesagt wird,  gilt  nicht für jeden Glaubensstil.  </vt:lpstr>
      <vt:lpstr>„neurotisch verstrickten Religiosität“ –  (sehr zwanghafte Formen des Glaubens) </vt:lpstr>
      <vt:lpstr>konventionelle,  traditionellen Religiosität (Kirchenmitgliedschaft ohne inneres Engagement)   </vt:lpstr>
      <vt:lpstr>die atheistische Haltung</vt:lpstr>
      <vt:lpstr>    Die gefühlsmäßige, spontane, lebendige Gottesbeziehung</vt:lpstr>
      <vt:lpstr>Sowohl die Nonnen-Studie aus den USA als auch die Präventivstudie aus Heidelberg zeigen, dass nur diejenige Glaubenshaltung gesundheitsförderlich ist, die sich aus einer positiven und herzlichen Gottesbeziehung entwickelt. </vt:lpstr>
      <vt:lpstr>Herbert Benson (Arzt, Harvard) unterscheidet </vt:lpstr>
      <vt:lpstr>Forscher der Universität Zürich  und der Ruhr-Universität Bochum , 2009</vt:lpstr>
      <vt:lpstr>Gottesbild entscheidet</vt:lpstr>
      <vt:lpstr>Letztendlich ist für Gesundheit und Alter das Gottesbild, das Jesus in seinen Gleichnissen verkündet das förderlichste.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2010-11-17T15:54:35Z</dcterms:created>
  <dcterms:modified xsi:type="dcterms:W3CDTF">2018-02-15T07:12:09Z</dcterms:modified>
</cp:coreProperties>
</file>